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1" r:id="rId2"/>
    <p:sldId id="258" r:id="rId3"/>
    <p:sldId id="283" r:id="rId4"/>
    <p:sldId id="259" r:id="rId5"/>
    <p:sldId id="277" r:id="rId6"/>
    <p:sldId id="260" r:id="rId7"/>
    <p:sldId id="262" r:id="rId8"/>
    <p:sldId id="263" r:id="rId9"/>
    <p:sldId id="264" r:id="rId10"/>
    <p:sldId id="278" r:id="rId11"/>
    <p:sldId id="267" r:id="rId12"/>
    <p:sldId id="280" r:id="rId13"/>
    <p:sldId id="279" r:id="rId14"/>
    <p:sldId id="281" r:id="rId15"/>
    <p:sldId id="282" r:id="rId16"/>
    <p:sldId id="284" r:id="rId17"/>
    <p:sldId id="274" r:id="rId18"/>
    <p:sldId id="285" r:id="rId19"/>
    <p:sldId id="256" r:id="rId2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31"/>
    <p:restoredTop sz="96159"/>
  </p:normalViewPr>
  <p:slideViewPr>
    <p:cSldViewPr snapToGrid="0" snapToObjects="1">
      <p:cViewPr varScale="1">
        <p:scale>
          <a:sx n="128" d="100"/>
          <a:sy n="128" d="100"/>
        </p:scale>
        <p:origin x="66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407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CF9C6-006B-6F4B-BD52-394EE99DA74C}" type="datetimeFigureOut">
              <a:rPr lang="tr-TR" smtClean="0"/>
              <a:t>17.01.2025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5CD82A-1BC3-6947-BB6D-201B5C3D193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2215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CD82A-1BC3-6947-BB6D-201B5C3D1931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65332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81489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63357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47031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38946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08785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00748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33336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8466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0099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B021D86-5B89-BE4D-A4BB-3BB163811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2FB4C48-2AE6-7048-ADB6-ECD1CDDED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BE3A9D3-F45D-DE4D-B6B3-00EEF477A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C4620-488C-4B4A-9608-6909208F313B}" type="datetime1">
              <a:rPr lang="tr-TR" smtClean="0"/>
              <a:t>17.01.2025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70FB9F0-8C2D-3A44-BBCD-F5193435F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2C44F72-B1AD-5A46-BA66-781DD73A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690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19C8158-B00B-9B40-988E-212EFFB30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73BB845-D37E-9846-B89F-EA04C0ADE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74EC68E-035E-C84F-9AE7-7D806FC80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E237-52B2-F345-80C7-3C9B33D65914}" type="datetime1">
              <a:rPr lang="tr-TR" smtClean="0"/>
              <a:t>17.01.2025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16D0565-0B79-2945-A03B-2F18BE29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32D4C94-BA03-7746-A8FD-F1E79E44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950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53A3F864-4CC0-634E-BFFA-4AA9CAC1D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D7B8F8D-A934-7C44-913F-E0B1A09D6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C735CE0-943A-2F45-AB57-1B19488DD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139-D835-C84C-A191-CC3147494BFE}" type="datetime1">
              <a:rPr lang="tr-TR" smtClean="0"/>
              <a:t>17.01.2025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52E6AB4-82B2-E042-8135-6B585B5BA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DBEC466-FBF0-0F4B-B20D-68FC38B4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6076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CD3CDCF-8EDC-4F46-9B49-9FBBC2FF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C0CEC4C-B011-744E-B460-0DDCFBF8F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B80D167-3014-8A43-BC68-321DDBF3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D461-5FFB-CE49-BC45-47B51C9E068C}" type="datetime1">
              <a:rPr lang="tr-TR" smtClean="0"/>
              <a:t>17.01.2025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8EB2BA-F4FA-3942-96D1-34A2BA34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CF6E90E-8F16-B744-A730-8CF5BF53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6446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567EA75-B62A-974B-9464-D760543FB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482CC98-4D75-9B4B-8327-E7FD73023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66CBB28-C5E1-554B-A630-1BED8AC8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51115-CA85-E446-BFD4-817339B220D9}" type="datetime1">
              <a:rPr lang="tr-TR" smtClean="0"/>
              <a:t>17.01.2025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4173324-96BA-E442-B82E-CF76E6AA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67F21E6-FF69-454B-8D8D-E1D25E9E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539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8DF1480-5F0A-584E-A4B0-E8F08B2C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3561E3-1F4A-764A-882E-6D73E2D35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3663082-A8D1-E449-BEDF-8D0B5F926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9050E11-2720-624E-BD37-577E9E63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1AA6B-1378-5D40-9239-938C60FCEAD3}" type="datetime1">
              <a:rPr lang="tr-TR" smtClean="0"/>
              <a:t>17.01.2025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5135046-45AD-1443-97C1-2F6C6D482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0020AB3-BC4E-344F-95A7-EB444F9A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0167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74414FD-25EF-FE47-8C35-931570FFA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E9D5FE4-A289-A449-A602-FCC010828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616B503-1768-CA45-ADA6-8A6FE4CD6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79F5CB5-2ADF-6649-A442-40B4911F41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160C1A3-84E7-4F46-B366-1F2E7C896D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84BA836A-9F22-F04B-A73B-2BE3C74BC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E1402-E3FF-A84B-92B0-C098A20193E8}" type="datetime1">
              <a:rPr lang="tr-TR" smtClean="0"/>
              <a:t>17.01.2025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A4D84573-D532-A048-93E5-1F8FE9753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4BD48659-7449-2840-84A1-80DAB7651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546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FDFC8A9-20A8-964A-AA37-0AD7DEA8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C4D7178-C698-3640-A4A2-BACD3E9A7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9A59-2FD3-C449-8E49-C9076CE0450E}" type="datetime1">
              <a:rPr lang="tr-TR" smtClean="0"/>
              <a:t>17.01.2025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8F29711-A0D6-A147-B47F-111EB2AB8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DB2E564-73D6-6E48-B307-EEBB3DD8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572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461E67D7-A30C-4F4B-B5B7-A186BC6BB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328C0-95AA-E94B-9C84-9858CA4CA5DA}" type="datetime1">
              <a:rPr lang="tr-TR" smtClean="0"/>
              <a:t>17.01.2025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224C094-7674-A941-AB3A-61B61130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5390235-942F-224A-80BE-6443AF93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025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30C60B0-92DB-7048-AE42-C4B90686F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573EA1-6B7E-FB49-8966-4979CDB77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E022D40-4EB5-FC41-8533-12A6FA70A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17C5D1-C17B-554C-92CD-AB5D1DD6E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3845-4087-4C45-85AF-6FF425C07E87}" type="datetime1">
              <a:rPr lang="tr-TR" smtClean="0"/>
              <a:t>17.01.2025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13F8E51-D714-924A-B95C-A0E7244D7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2BC987D-60AB-714A-831B-9CC549C5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030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31DB306-8A38-6A49-BF05-0DBCA9A2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52F3B54F-9BCC-4E4C-8218-FEC51B121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091176F-E3CD-DB4F-BC86-6F52E97DF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96FD5C1-408A-3647-80F1-5A006A95A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DAD5A-19E3-1444-B9AC-300E1E096C50}" type="datetime1">
              <a:rPr lang="tr-TR" smtClean="0"/>
              <a:t>17.01.2025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A2E4D8F-84EA-4741-A3D2-8A4CB782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03E8377-D6B9-1648-9CC6-38DA46297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845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C132BE92-7F71-824A-B1A2-61CDB593A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D2C204D-2033-A548-BB14-2945C6947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8CC5D4B-2128-794C-BCD6-168F0CA37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DEF87-955E-7643-9FD5-2C0EF04D0FC0}" type="datetime1">
              <a:rPr lang="tr-TR" smtClean="0"/>
              <a:t>17.01.2025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FD3B68-794F-2D40-894A-57EBB5E91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8013414-2370-E441-8445-FB84E3F3A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2618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27.sv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27.sv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7.sv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sv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sv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659121">
            <a:off x="10289286" y="3018043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3877129" y="5526953"/>
            <a:ext cx="4437743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tr-TR" sz="1867" spc="200" dirty="0">
                <a:latin typeface="Unbounded Semi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AHMED SALIH</a:t>
            </a:r>
          </a:p>
          <a:p>
            <a:pPr algn="ctr">
              <a:lnSpc>
                <a:spcPts val="2239"/>
              </a:lnSpc>
            </a:pPr>
            <a:r>
              <a:rPr lang="tr-TR" sz="1867" spc="200" dirty="0">
                <a:latin typeface="Unbounded Semi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200290604</a:t>
            </a:r>
            <a:endParaRPr lang="en-US" sz="1867" spc="200" dirty="0">
              <a:latin typeface="Unbounded Semi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grpSp>
        <p:nvGrpSpPr>
          <p:cNvPr id="26" name="Grup 25"/>
          <p:cNvGrpSpPr/>
          <p:nvPr/>
        </p:nvGrpSpPr>
        <p:grpSpPr>
          <a:xfrm>
            <a:off x="2782287" y="427087"/>
            <a:ext cx="6201959" cy="1325513"/>
            <a:chOff x="4300862" y="640630"/>
            <a:chExt cx="9302939" cy="1988270"/>
          </a:xfrm>
        </p:grpSpPr>
        <p:grpSp>
          <p:nvGrpSpPr>
            <p:cNvPr id="18" name="Grup 17"/>
            <p:cNvGrpSpPr/>
            <p:nvPr/>
          </p:nvGrpSpPr>
          <p:grpSpPr>
            <a:xfrm>
              <a:off x="5936867" y="640630"/>
              <a:ext cx="7666934" cy="1988270"/>
              <a:chOff x="5723073" y="412030"/>
              <a:chExt cx="7666934" cy="1988270"/>
            </a:xfrm>
          </p:grpSpPr>
          <p:pic>
            <p:nvPicPr>
              <p:cNvPr id="19" name="Resim 1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70"/>
              <a:stretch/>
            </p:blipFill>
            <p:spPr>
              <a:xfrm>
                <a:off x="5723073" y="425579"/>
                <a:ext cx="3188774" cy="1703870"/>
              </a:xfrm>
              <a:prstGeom prst="rect">
                <a:avLst/>
              </a:prstGeom>
            </p:spPr>
          </p:pic>
          <p:grpSp>
            <p:nvGrpSpPr>
              <p:cNvPr id="20" name="Grup 19"/>
              <p:cNvGrpSpPr/>
              <p:nvPr/>
            </p:nvGrpSpPr>
            <p:grpSpPr>
              <a:xfrm>
                <a:off x="9561370" y="547154"/>
                <a:ext cx="3828637" cy="1460720"/>
                <a:chOff x="8296891" y="1085990"/>
                <a:chExt cx="5352637" cy="2042164"/>
              </a:xfrm>
            </p:grpSpPr>
            <p:pic>
              <p:nvPicPr>
                <p:cNvPr id="22" name="Resim 2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86" t="26263" r="24127" b="23496"/>
                <a:stretch/>
              </p:blipFill>
              <p:spPr>
                <a:xfrm>
                  <a:off x="8296891" y="1242559"/>
                  <a:ext cx="1749873" cy="1691142"/>
                </a:xfrm>
                <a:prstGeom prst="rect">
                  <a:avLst/>
                </a:prstGeom>
              </p:spPr>
            </p:pic>
            <p:pic>
              <p:nvPicPr>
                <p:cNvPr id="23" name="Resim 22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967"/>
                <a:stretch/>
              </p:blipFill>
              <p:spPr>
                <a:xfrm>
                  <a:off x="10137071" y="1085990"/>
                  <a:ext cx="3512457" cy="2042164"/>
                </a:xfrm>
                <a:prstGeom prst="rect">
                  <a:avLst/>
                </a:prstGeom>
              </p:spPr>
            </p:pic>
          </p:grpSp>
          <p:cxnSp>
            <p:nvCxnSpPr>
              <p:cNvPr id="21" name="Düz Bağlayıcı 20"/>
              <p:cNvCxnSpPr/>
              <p:nvPr/>
            </p:nvCxnSpPr>
            <p:spPr>
              <a:xfrm>
                <a:off x="9235006" y="412030"/>
                <a:ext cx="0" cy="1988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Resim 24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62" y="775754"/>
              <a:ext cx="1545142" cy="1545142"/>
            </a:xfrm>
            <a:prstGeom prst="rect">
              <a:avLst/>
            </a:prstGeom>
          </p:spPr>
        </p:pic>
      </p:grpSp>
      <p:pic>
        <p:nvPicPr>
          <p:cNvPr id="27" name="Resim 2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9831" y="-2651596"/>
            <a:ext cx="5410200" cy="5549111"/>
          </a:xfrm>
          <a:prstGeom prst="rect">
            <a:avLst/>
          </a:prstGeom>
        </p:spPr>
      </p:pic>
      <p:grpSp>
        <p:nvGrpSpPr>
          <p:cNvPr id="6" name="Grup 5"/>
          <p:cNvGrpSpPr/>
          <p:nvPr/>
        </p:nvGrpSpPr>
        <p:grpSpPr>
          <a:xfrm>
            <a:off x="1418543" y="1948631"/>
            <a:ext cx="9354913" cy="2947856"/>
            <a:chOff x="1418543" y="1778684"/>
            <a:chExt cx="9354913" cy="2947856"/>
          </a:xfrm>
        </p:grpSpPr>
        <p:grpSp>
          <p:nvGrpSpPr>
            <p:cNvPr id="5" name="Grup 4"/>
            <p:cNvGrpSpPr/>
            <p:nvPr/>
          </p:nvGrpSpPr>
          <p:grpSpPr>
            <a:xfrm>
              <a:off x="1418543" y="1778684"/>
              <a:ext cx="9354913" cy="2174694"/>
              <a:chOff x="1418543" y="1778684"/>
              <a:chExt cx="9354913" cy="2174694"/>
            </a:xfrm>
          </p:grpSpPr>
          <p:sp>
            <p:nvSpPr>
              <p:cNvPr id="15" name="TextBox 5"/>
              <p:cNvSpPr txBox="1"/>
              <p:nvPr/>
            </p:nvSpPr>
            <p:spPr>
              <a:xfrm>
                <a:off x="1418544" y="1778684"/>
                <a:ext cx="9354912" cy="112851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811"/>
                  </a:lnSpc>
                </a:pPr>
                <a:r>
                  <a:rPr lang="tr-TR" sz="3334" b="1" spc="200" dirty="0">
                    <a:solidFill>
                      <a:srgbClr val="770F3E"/>
                    </a:solidFill>
                    <a:latin typeface="Unbounded" pitchFamily="2" charset="-94"/>
                    <a:ea typeface="Lastica Bold"/>
                    <a:cs typeface="Segoe UI" panose="020B0502040204020203" pitchFamily="34" charset="0"/>
                    <a:sym typeface="Lastica Bold"/>
                  </a:rPr>
                  <a:t>FIRAT ÜNİVERSİTESİ</a:t>
                </a:r>
                <a:endParaRPr lang="en-US" sz="3334" b="1" spc="200" dirty="0">
                  <a:solidFill>
                    <a:srgbClr val="770F3E"/>
                  </a:solidFill>
                  <a:latin typeface="Unbounded" pitchFamily="2" charset="-94"/>
                  <a:ea typeface="Lastica Bold"/>
                  <a:cs typeface="Segoe UI" panose="020B0502040204020203" pitchFamily="34" charset="0"/>
                  <a:sym typeface="Lastica Bold"/>
                </a:endParaRPr>
              </a:p>
            </p:txBody>
          </p:sp>
          <p:sp>
            <p:nvSpPr>
              <p:cNvPr id="16" name="TextBox 5"/>
              <p:cNvSpPr txBox="1"/>
              <p:nvPr/>
            </p:nvSpPr>
            <p:spPr>
              <a:xfrm>
                <a:off x="1418543" y="3034024"/>
                <a:ext cx="9354912" cy="9193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811"/>
                  </a:lnSpc>
                </a:pPr>
                <a:r>
                  <a:rPr lang="tr-TR" sz="2000" b="1" spc="200" dirty="0">
                    <a:solidFill>
                      <a:srgbClr val="770F3E"/>
                    </a:solidFill>
                    <a:latin typeface="Unbounded" pitchFamily="2" charset="-94"/>
                    <a:ea typeface="Lastica Bold"/>
                    <a:cs typeface="Segoe UI" panose="020B0502040204020203" pitchFamily="34" charset="0"/>
                    <a:sym typeface="Lastica Bold"/>
                  </a:rPr>
                  <a:t>YAZILIM MÜHENDİSLİĞİ</a:t>
                </a:r>
                <a:endParaRPr lang="tr-TR" sz="2400" b="1" spc="200" dirty="0">
                  <a:solidFill>
                    <a:srgbClr val="770F3E"/>
                  </a:solidFill>
                  <a:latin typeface="Unbounded" pitchFamily="2" charset="-94"/>
                  <a:ea typeface="Lastica Bold"/>
                  <a:cs typeface="Segoe UI" panose="020B0502040204020203" pitchFamily="34" charset="0"/>
                  <a:sym typeface="Lastica Bold"/>
                </a:endParaRPr>
              </a:p>
            </p:txBody>
          </p:sp>
          <p:sp>
            <p:nvSpPr>
              <p:cNvPr id="28" name="TextBox 5"/>
              <p:cNvSpPr txBox="1"/>
              <p:nvPr/>
            </p:nvSpPr>
            <p:spPr>
              <a:xfrm>
                <a:off x="1418544" y="2406354"/>
                <a:ext cx="9354912" cy="9193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811"/>
                  </a:lnSpc>
                </a:pPr>
                <a:r>
                  <a:rPr lang="tr-TR" sz="2000" b="1" spc="200" dirty="0">
                    <a:solidFill>
                      <a:srgbClr val="770F3E"/>
                    </a:solidFill>
                    <a:latin typeface="Unbounded" pitchFamily="2" charset="-94"/>
                    <a:ea typeface="Lastica Bold"/>
                    <a:cs typeface="Segoe UI" panose="020B0502040204020203" pitchFamily="34" charset="0"/>
                    <a:sym typeface="Lastica Bold"/>
                  </a:rPr>
                  <a:t>MÜHENDİSLİK FAKÜLTESİ</a:t>
                </a:r>
                <a:endParaRPr lang="tr-TR" sz="2400" b="1" spc="200" dirty="0">
                  <a:solidFill>
                    <a:srgbClr val="770F3E"/>
                  </a:solidFill>
                  <a:latin typeface="Unbounded" pitchFamily="2" charset="-94"/>
                  <a:ea typeface="Lastica Bold"/>
                  <a:cs typeface="Segoe UI" panose="020B0502040204020203" pitchFamily="34" charset="0"/>
                  <a:sym typeface="Lastica Bold"/>
                </a:endParaRPr>
              </a:p>
            </p:txBody>
          </p:sp>
        </p:grpSp>
        <p:sp>
          <p:nvSpPr>
            <p:cNvPr id="17" name="Dikdörtgen 16"/>
            <p:cNvSpPr/>
            <p:nvPr/>
          </p:nvSpPr>
          <p:spPr>
            <a:xfrm>
              <a:off x="4162241" y="3733063"/>
              <a:ext cx="4104009" cy="9934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8811"/>
                </a:lnSpc>
              </a:pPr>
              <a:r>
                <a:rPr lang="tr-TR" b="1" spc="200" dirty="0">
                  <a:solidFill>
                    <a:srgbClr val="00B0F0"/>
                  </a:solidFill>
                  <a:latin typeface="Unbounded" pitchFamily="2" charset="-94"/>
                  <a:ea typeface="Lastica Bold"/>
                  <a:cs typeface="Segoe UI" panose="020B0502040204020203" pitchFamily="34" charset="0"/>
                  <a:sym typeface="Lastica Bold"/>
                </a:rPr>
                <a:t>MESLEKİ UYGULAMA-I </a:t>
              </a:r>
            </a:p>
          </p:txBody>
        </p:sp>
      </p:grpSp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4B31C3A9-2FDE-DA45-8F3F-54C18FC1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541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3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152400" y="200303"/>
            <a:ext cx="257955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Intellium Mobile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3328432" y="194571"/>
            <a:ext cx="5447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API Oluşturma - GetAll() ve Veri Listeleme</a:t>
            </a:r>
            <a:endParaRPr lang="tr-TR" sz="1600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2" name="Dikdörtgen 1"/>
          <p:cNvSpPr/>
          <p:nvPr/>
        </p:nvSpPr>
        <p:spPr>
          <a:xfrm>
            <a:off x="425651" y="765136"/>
            <a:ext cx="7721600" cy="535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1000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1000" b="1" dirty="0">
                <a:latin typeface="Unbounded" pitchFamily="2" charset="-94"/>
              </a:rPr>
              <a:t>Adım 1: Business Katmanında </a:t>
            </a:r>
            <a:r>
              <a:rPr lang="tr-TR" altLang="tr-TR" sz="1000" b="1" dirty="0" err="1">
                <a:latin typeface="Unbounded" pitchFamily="2" charset="-94"/>
              </a:rPr>
              <a:t>GetAll</a:t>
            </a:r>
            <a:r>
              <a:rPr lang="tr-TR" altLang="tr-TR" sz="1000" b="1" dirty="0">
                <a:latin typeface="Unbounded" pitchFamily="2" charset="-94"/>
              </a:rPr>
              <a:t>() Metodu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endParaRPr lang="tr-TR" altLang="tr-TR" sz="1000" dirty="0">
              <a:latin typeface="Unbounded" pitchFamily="2" charset="-94"/>
            </a:endParaRP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1000" b="1" dirty="0">
                <a:latin typeface="Unbounded" pitchFamily="2" charset="-94"/>
              </a:rPr>
              <a:t>Görev: </a:t>
            </a:r>
            <a:r>
              <a:rPr lang="tr-TR" altLang="tr-TR" sz="1000" dirty="0">
                <a:latin typeface="Unbounded" pitchFamily="2" charset="-94"/>
              </a:rPr>
              <a:t>Tüm </a:t>
            </a:r>
            <a:r>
              <a:rPr lang="tr-TR" altLang="tr-TR" sz="1000" dirty="0" err="1">
                <a:latin typeface="Unbounded" pitchFamily="2" charset="-94"/>
              </a:rPr>
              <a:t>ticket</a:t>
            </a:r>
            <a:r>
              <a:rPr lang="tr-TR" altLang="tr-TR" sz="1000" dirty="0">
                <a:latin typeface="Unbounded" pitchFamily="2" charset="-94"/>
              </a:rPr>
              <a:t> verilerini </a:t>
            </a:r>
            <a:r>
              <a:rPr lang="tr-TR" altLang="tr-TR" sz="1000" dirty="0" err="1">
                <a:latin typeface="Unbounded" pitchFamily="2" charset="-94"/>
              </a:rPr>
              <a:t>DTO’ya</a:t>
            </a:r>
            <a:r>
              <a:rPr lang="tr-TR" altLang="tr-TR" sz="1000" dirty="0">
                <a:latin typeface="Unbounded" pitchFamily="2" charset="-94"/>
              </a:rPr>
              <a:t> çevirerek döndürmek.</a:t>
            </a:r>
            <a:endParaRPr lang="ar-SA" altLang="tr-TR" sz="1000" dirty="0">
              <a:latin typeface="Unbounded" pitchFamily="2" charset="-94"/>
            </a:endParaRP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en-US" altLang="tr-TR" sz="1000" b="1" dirty="0" err="1">
                <a:latin typeface="Unbounded" pitchFamily="2" charset="-94"/>
              </a:rPr>
              <a:t>i</a:t>
            </a:r>
            <a:r>
              <a:rPr lang="tr-TR" altLang="tr-TR" sz="1000" b="1" dirty="0" err="1">
                <a:latin typeface="Unbounded" pitchFamily="2" charset="-94"/>
              </a:rPr>
              <a:t>şlem</a:t>
            </a:r>
            <a:r>
              <a:rPr lang="tr-TR" altLang="tr-TR" sz="1000" b="1" dirty="0">
                <a:latin typeface="Unbounded" pitchFamily="2" charset="-94"/>
              </a:rPr>
              <a:t>: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 err="1">
                <a:latin typeface="Unbounded" pitchFamily="2" charset="-94"/>
              </a:rPr>
              <a:t>Veritabanından</a:t>
            </a:r>
            <a:r>
              <a:rPr lang="tr-TR" altLang="tr-TR" sz="1000" dirty="0">
                <a:latin typeface="Unbounded" pitchFamily="2" charset="-94"/>
              </a:rPr>
              <a:t> </a:t>
            </a:r>
            <a:r>
              <a:rPr lang="tr-TR" altLang="tr-TR" sz="1000" dirty="0" err="1">
                <a:latin typeface="Unbounded" pitchFamily="2" charset="-94"/>
              </a:rPr>
              <a:t>ticket</a:t>
            </a:r>
            <a:r>
              <a:rPr lang="tr-TR" altLang="tr-TR" sz="1000" dirty="0">
                <a:latin typeface="Unbounded" pitchFamily="2" charset="-94"/>
              </a:rPr>
              <a:t> verilerini almak için </a:t>
            </a:r>
            <a:r>
              <a:rPr lang="tr-TR" altLang="tr-TR" sz="1000" dirty="0" err="1">
                <a:latin typeface="Unbounded" pitchFamily="2" charset="-94"/>
              </a:rPr>
              <a:t>GetAllAsDto</a:t>
            </a:r>
            <a:r>
              <a:rPr lang="tr-TR" altLang="tr-TR" sz="1000" dirty="0">
                <a:latin typeface="Unbounded" pitchFamily="2" charset="-94"/>
              </a:rPr>
              <a:t>() metodu çağrılır.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DTO formatına çevrilen veriler </a:t>
            </a:r>
            <a:r>
              <a:rPr lang="tr-TR" altLang="tr-TR" sz="1000" dirty="0" err="1">
                <a:latin typeface="Unbounded" pitchFamily="2" charset="-94"/>
              </a:rPr>
              <a:t>SuccessDataResult</a:t>
            </a:r>
            <a:r>
              <a:rPr lang="tr-TR" altLang="tr-TR" sz="1000" dirty="0">
                <a:latin typeface="Unbounded" pitchFamily="2" charset="-94"/>
              </a:rPr>
              <a:t> ile döndürülür.</a:t>
            </a: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1000" b="1" dirty="0">
                <a:latin typeface="Unbounded" pitchFamily="2" charset="-94"/>
              </a:rPr>
              <a:t>Sonuç: </a:t>
            </a:r>
            <a:r>
              <a:rPr lang="tr-TR" altLang="tr-TR" sz="1000" dirty="0">
                <a:latin typeface="Unbounded" pitchFamily="2" charset="-94"/>
              </a:rPr>
              <a:t>Başarılı işlem mesajı: "</a:t>
            </a:r>
            <a:r>
              <a:rPr lang="tr-TR" altLang="tr-TR" sz="1000" dirty="0" err="1">
                <a:latin typeface="Unbounded" pitchFamily="2" charset="-94"/>
              </a:rPr>
              <a:t>Ticket</a:t>
            </a:r>
            <a:r>
              <a:rPr lang="tr-TR" altLang="tr-TR" sz="1000" dirty="0">
                <a:latin typeface="Unbounded" pitchFamily="2" charset="-94"/>
              </a:rPr>
              <a:t> başarıyla listelendi."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1000" b="1" dirty="0">
                <a:latin typeface="Unbounded" pitchFamily="2" charset="-94"/>
              </a:rPr>
              <a:t>Adım 2: DTO Katmanı - </a:t>
            </a:r>
            <a:r>
              <a:rPr lang="tr-TR" altLang="tr-TR" sz="1000" b="1" dirty="0" err="1">
                <a:latin typeface="Unbounded" pitchFamily="2" charset="-94"/>
              </a:rPr>
              <a:t>GetTicketDto</a:t>
            </a:r>
            <a:endParaRPr lang="tr-TR" altLang="tr-TR" sz="1000" dirty="0">
              <a:latin typeface="Unbounded" pitchFamily="2" charset="-94"/>
            </a:endParaRP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1000" dirty="0" err="1">
                <a:latin typeface="Unbounded" pitchFamily="2" charset="-94"/>
              </a:rPr>
              <a:t>Ticket'ın</a:t>
            </a:r>
            <a:r>
              <a:rPr lang="tr-TR" altLang="tr-TR" sz="1000" dirty="0">
                <a:latin typeface="Unbounded" pitchFamily="2" charset="-94"/>
              </a:rPr>
              <a:t> </a:t>
            </a:r>
            <a:r>
              <a:rPr lang="tr-TR" altLang="tr-TR" sz="1000" dirty="0" err="1">
                <a:latin typeface="Unbounded" pitchFamily="2" charset="-94"/>
              </a:rPr>
              <a:t>frontend'e</a:t>
            </a:r>
            <a:r>
              <a:rPr lang="tr-TR" altLang="tr-TR" sz="1000" dirty="0">
                <a:latin typeface="Unbounded" pitchFamily="2" charset="-94"/>
              </a:rPr>
              <a:t> gönderilecek formatını tanımlar: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>
                <a:latin typeface="Unbounded" pitchFamily="2" charset="-94"/>
              </a:rPr>
              <a:t>Detaylar</a:t>
            </a:r>
            <a:r>
              <a:rPr lang="tr-TR" altLang="tr-TR" sz="1000" dirty="0">
                <a:latin typeface="Unbounded" pitchFamily="2" charset="-94"/>
              </a:rPr>
              <a:t>: ID, ad, açıklama, durum, proje bilgileri, müşteri bilgileri.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Diğer </a:t>
            </a:r>
            <a:r>
              <a:rPr lang="tr-TR" altLang="tr-TR" sz="1000" b="1" dirty="0" err="1">
                <a:latin typeface="Unbounded" pitchFamily="2" charset="-94"/>
              </a:rPr>
              <a:t>DTO'larla</a:t>
            </a:r>
            <a:r>
              <a:rPr lang="tr-TR" altLang="tr-TR" sz="1000" dirty="0">
                <a:latin typeface="Unbounded" pitchFamily="2" charset="-94"/>
              </a:rPr>
              <a:t> (</a:t>
            </a:r>
            <a:r>
              <a:rPr lang="tr-TR" altLang="tr-TR" sz="1000" dirty="0" err="1">
                <a:latin typeface="Unbounded" pitchFamily="2" charset="-94"/>
              </a:rPr>
              <a:t>ProjectForTicketDto</a:t>
            </a:r>
            <a:r>
              <a:rPr lang="tr-TR" altLang="tr-TR" sz="1000" dirty="0">
                <a:latin typeface="Unbounded" pitchFamily="2" charset="-94"/>
              </a:rPr>
              <a:t>, </a:t>
            </a:r>
            <a:r>
              <a:rPr lang="tr-TR" altLang="tr-TR" sz="1000" dirty="0" err="1">
                <a:latin typeface="Unbounded" pitchFamily="2" charset="-94"/>
              </a:rPr>
              <a:t>CustomerDto</a:t>
            </a:r>
            <a:r>
              <a:rPr lang="tr-TR" altLang="tr-TR" sz="1000" dirty="0">
                <a:latin typeface="Unbounded" pitchFamily="2" charset="-94"/>
              </a:rPr>
              <a:t>) ilişkilendirilmiştir.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1000" b="1" dirty="0">
                <a:latin typeface="Unbounded" pitchFamily="2" charset="-94"/>
              </a:rPr>
              <a:t>Adım 3: </a:t>
            </a:r>
            <a:r>
              <a:rPr lang="tr-TR" altLang="tr-TR" sz="1000" b="1" dirty="0" err="1">
                <a:latin typeface="Unbounded" pitchFamily="2" charset="-94"/>
              </a:rPr>
              <a:t>WebAPI</a:t>
            </a:r>
            <a:r>
              <a:rPr lang="tr-TR" altLang="tr-TR" sz="1000" b="1" dirty="0">
                <a:latin typeface="Unbounded" pitchFamily="2" charset="-94"/>
              </a:rPr>
              <a:t> Katmanında </a:t>
            </a:r>
            <a:r>
              <a:rPr lang="tr-TR" altLang="tr-TR" sz="1000" b="1" dirty="0" err="1">
                <a:latin typeface="Unbounded" pitchFamily="2" charset="-94"/>
              </a:rPr>
              <a:t>GetAll</a:t>
            </a:r>
            <a:r>
              <a:rPr lang="tr-TR" altLang="tr-TR" sz="1000" b="1" dirty="0">
                <a:latin typeface="Unbounded" pitchFamily="2" charset="-94"/>
              </a:rPr>
              <a:t>()</a:t>
            </a:r>
            <a:endParaRPr lang="tr-TR" altLang="tr-TR" sz="1000" dirty="0">
              <a:latin typeface="Unbounded" pitchFamily="2" charset="-94"/>
            </a:endParaRP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/</a:t>
            </a:r>
            <a:r>
              <a:rPr lang="tr-TR" altLang="tr-TR" sz="1000" dirty="0" err="1">
                <a:latin typeface="Unbounded" pitchFamily="2" charset="-94"/>
              </a:rPr>
              <a:t>api</a:t>
            </a:r>
            <a:r>
              <a:rPr lang="tr-TR" altLang="tr-TR" sz="1000" dirty="0">
                <a:latin typeface="Unbounded" pitchFamily="2" charset="-94"/>
              </a:rPr>
              <a:t>/</a:t>
            </a:r>
            <a:r>
              <a:rPr lang="tr-TR" altLang="tr-TR" sz="1000" dirty="0" err="1">
                <a:latin typeface="Unbounded" pitchFamily="2" charset="-94"/>
              </a:rPr>
              <a:t>Ticket</a:t>
            </a:r>
            <a:r>
              <a:rPr lang="tr-TR" altLang="tr-TR" sz="1000" dirty="0">
                <a:latin typeface="Unbounded" pitchFamily="2" charset="-94"/>
              </a:rPr>
              <a:t>/</a:t>
            </a:r>
            <a:r>
              <a:rPr lang="tr-TR" altLang="tr-TR" sz="1000" dirty="0" err="1">
                <a:latin typeface="Unbounded" pitchFamily="2" charset="-94"/>
              </a:rPr>
              <a:t>getAll</a:t>
            </a:r>
            <a:r>
              <a:rPr lang="tr-TR" altLang="tr-TR" sz="1000" dirty="0">
                <a:latin typeface="Unbounded" pitchFamily="2" charset="-94"/>
              </a:rPr>
              <a:t> </a:t>
            </a:r>
            <a:r>
              <a:rPr lang="tr-TR" altLang="tr-TR" sz="1000" dirty="0" err="1">
                <a:latin typeface="Unbounded" pitchFamily="2" charset="-94"/>
              </a:rPr>
              <a:t>endpoint’i</a:t>
            </a:r>
            <a:r>
              <a:rPr lang="tr-TR" altLang="tr-TR" sz="1000" dirty="0">
                <a:latin typeface="Unbounded" pitchFamily="2" charset="-94"/>
              </a:rPr>
              <a:t> </a:t>
            </a:r>
            <a:r>
              <a:rPr lang="tr-TR" altLang="tr-TR" sz="1000" b="1" dirty="0">
                <a:latin typeface="Unbounded" pitchFamily="2" charset="-94"/>
              </a:rPr>
              <a:t>GET</a:t>
            </a:r>
            <a:r>
              <a:rPr lang="tr-TR" altLang="tr-TR" sz="1000" dirty="0">
                <a:latin typeface="Unbounded" pitchFamily="2" charset="-94"/>
              </a:rPr>
              <a:t> isteği ile tüm </a:t>
            </a:r>
            <a:r>
              <a:rPr lang="tr-TR" altLang="tr-TR" sz="1000" dirty="0" err="1">
                <a:latin typeface="Unbounded" pitchFamily="2" charset="-94"/>
              </a:rPr>
              <a:t>ticket</a:t>
            </a:r>
            <a:r>
              <a:rPr lang="tr-TR" altLang="tr-TR" sz="1000" dirty="0">
                <a:latin typeface="Unbounded" pitchFamily="2" charset="-94"/>
              </a:rPr>
              <a:t> verilerini döndürür.</a:t>
            </a: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Yanıt: </a:t>
            </a:r>
            <a:r>
              <a:rPr lang="tr-TR" altLang="tr-TR" sz="1000" b="1" dirty="0">
                <a:latin typeface="Unbounded" pitchFamily="2" charset="-94"/>
              </a:rPr>
              <a:t>JSON</a:t>
            </a:r>
            <a:r>
              <a:rPr lang="tr-TR" altLang="tr-TR" sz="1000" dirty="0">
                <a:latin typeface="Unbounded" pitchFamily="2" charset="-94"/>
              </a:rPr>
              <a:t> formatında, tüm </a:t>
            </a:r>
            <a:r>
              <a:rPr lang="tr-TR" altLang="tr-TR" sz="1000" dirty="0" err="1">
                <a:latin typeface="Unbounded" pitchFamily="2" charset="-94"/>
              </a:rPr>
              <a:t>ticket</a:t>
            </a:r>
            <a:r>
              <a:rPr lang="tr-TR" altLang="tr-TR" sz="1000" dirty="0">
                <a:latin typeface="Unbounded" pitchFamily="2" charset="-94"/>
              </a:rPr>
              <a:t> bilgileri </a:t>
            </a:r>
            <a:r>
              <a:rPr lang="tr-TR" altLang="tr-TR" sz="1000" dirty="0" err="1">
                <a:latin typeface="Unbounded" pitchFamily="2" charset="-94"/>
              </a:rPr>
              <a:t>frontend'e</a:t>
            </a:r>
            <a:r>
              <a:rPr lang="tr-TR" altLang="tr-TR" sz="1000" dirty="0">
                <a:latin typeface="Unbounded" pitchFamily="2" charset="-94"/>
              </a:rPr>
              <a:t> sunulur.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1000" b="1" dirty="0">
                <a:latin typeface="Unbounded" pitchFamily="2" charset="-94"/>
              </a:rPr>
              <a:t>Ekstra:</a:t>
            </a: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API, </a:t>
            </a:r>
            <a:r>
              <a:rPr lang="tr-TR" altLang="tr-TR" sz="1000" dirty="0" err="1">
                <a:latin typeface="Unbounded" pitchFamily="2" charset="-94"/>
              </a:rPr>
              <a:t>dashboard</a:t>
            </a:r>
            <a:r>
              <a:rPr lang="tr-TR" altLang="tr-TR" sz="1000" dirty="0">
                <a:latin typeface="Unbounded" pitchFamily="2" charset="-94"/>
              </a:rPr>
              <a:t> veya yönetim panelinde veri listeleme ve işlem yapma için kullanılabilir.</a:t>
            </a: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Başarılı bir çağrı sonucunda, </a:t>
            </a:r>
            <a:r>
              <a:rPr lang="tr-TR" altLang="tr-TR" sz="1000" dirty="0" err="1">
                <a:latin typeface="Unbounded" pitchFamily="2" charset="-94"/>
              </a:rPr>
              <a:t>ticket</a:t>
            </a:r>
            <a:r>
              <a:rPr lang="tr-TR" altLang="tr-TR" sz="1000" dirty="0">
                <a:latin typeface="Unbounded" pitchFamily="2" charset="-94"/>
              </a:rPr>
              <a:t> detayları içeren JSON formatındaki yanıt döner.</a:t>
            </a:r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B3FF2013-4ADD-4A44-BE20-1E4E2966B28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169" y="2266415"/>
            <a:ext cx="3924935" cy="3634740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0935F295-853C-A344-8D88-A9B072DEB85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46" y="627787"/>
            <a:ext cx="5532151" cy="1638628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D7F5CA99-44E3-B34D-858C-7A10D4AEC21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458" y="3507931"/>
            <a:ext cx="2077430" cy="120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56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4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152400" y="200303"/>
            <a:ext cx="257955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Intellium Mobile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3654175" y="198758"/>
            <a:ext cx="5743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Zimmet Yönetimi (</a:t>
            </a:r>
            <a:r>
              <a:rPr lang="tr-TR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Debit</a:t>
            </a:r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API - </a:t>
            </a:r>
            <a:r>
              <a:rPr lang="tr-TR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GetAll</a:t>
            </a:r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(), </a:t>
            </a:r>
            <a:r>
              <a:rPr lang="tr-TR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Add</a:t>
            </a:r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())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19119" y="863462"/>
            <a:ext cx="9091253" cy="5653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Adım 1: </a:t>
            </a:r>
            <a:r>
              <a:rPr lang="tr-TR" altLang="tr-TR" sz="1000" b="1" dirty="0" err="1">
                <a:latin typeface="Unbounded" pitchFamily="2" charset="-94"/>
              </a:rPr>
              <a:t>Add</a:t>
            </a:r>
            <a:r>
              <a:rPr lang="tr-TR" altLang="tr-TR" sz="1000" b="1" dirty="0">
                <a:latin typeface="Unbounded" pitchFamily="2" charset="-94"/>
              </a:rPr>
              <a:t>(</a:t>
            </a:r>
            <a:r>
              <a:rPr lang="tr-TR" altLang="tr-TR" sz="1000" b="1" dirty="0" err="1">
                <a:latin typeface="Unbounded" pitchFamily="2" charset="-94"/>
              </a:rPr>
              <a:t>Debit</a:t>
            </a:r>
            <a:r>
              <a:rPr lang="tr-TR" altLang="tr-TR" sz="1000" b="1" dirty="0">
                <a:latin typeface="Unbounded" pitchFamily="2" charset="-94"/>
              </a:rPr>
              <a:t> </a:t>
            </a:r>
            <a:r>
              <a:rPr lang="tr-TR" altLang="tr-TR" sz="1000" b="1" dirty="0" err="1">
                <a:latin typeface="Unbounded" pitchFamily="2" charset="-94"/>
              </a:rPr>
              <a:t>debit</a:t>
            </a:r>
            <a:r>
              <a:rPr lang="tr-TR" altLang="tr-TR" sz="1000" b="1" dirty="0">
                <a:latin typeface="Unbounded" pitchFamily="2" charset="-94"/>
              </a:rPr>
              <a:t>) Metodu</a:t>
            </a:r>
            <a:endParaRPr lang="tr-TR" altLang="tr-TR" sz="1000" dirty="0">
              <a:latin typeface="Unbounded" pitchFamily="2" charset="-94"/>
            </a:endParaRP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Görev: Yeni bir zimmet eklemek.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İşlem Adımları: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Kullanıcı Bilgisi: </a:t>
            </a:r>
            <a:r>
              <a:rPr lang="tr-TR" altLang="tr-TR" sz="1000" dirty="0" err="1">
                <a:latin typeface="Unbounded" pitchFamily="2" charset="-94"/>
              </a:rPr>
              <a:t>ReceiverUserId</a:t>
            </a:r>
            <a:r>
              <a:rPr lang="tr-TR" altLang="tr-TR" sz="1000" dirty="0">
                <a:latin typeface="Unbounded" pitchFamily="2" charset="-94"/>
              </a:rPr>
              <a:t>, _</a:t>
            </a:r>
            <a:r>
              <a:rPr lang="tr-TR" altLang="tr-TR" sz="1000" dirty="0" err="1">
                <a:latin typeface="Unbounded" pitchFamily="2" charset="-94"/>
              </a:rPr>
              <a:t>userDal.Get</a:t>
            </a:r>
            <a:r>
              <a:rPr lang="tr-TR" altLang="tr-TR" sz="1000" dirty="0">
                <a:latin typeface="Unbounded" pitchFamily="2" charset="-94"/>
              </a:rPr>
              <a:t>() ile alınır.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PDF Oluşturma: Zimmet için bir dosya yolu oluşturulur (_</a:t>
            </a:r>
            <a:r>
              <a:rPr lang="tr-TR" altLang="tr-TR" sz="1000" dirty="0" err="1">
                <a:latin typeface="Unbounded" pitchFamily="2" charset="-94"/>
              </a:rPr>
              <a:t>getDebitPDFPath.GetPdfPath</a:t>
            </a:r>
            <a:r>
              <a:rPr lang="tr-TR" altLang="tr-TR" sz="1000" dirty="0">
                <a:latin typeface="Unbounded" pitchFamily="2" charset="-94"/>
              </a:rPr>
              <a:t>()).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 err="1">
                <a:latin typeface="Unbounded" pitchFamily="2" charset="-94"/>
              </a:rPr>
              <a:t>Veritabanı</a:t>
            </a:r>
            <a:r>
              <a:rPr lang="tr-TR" altLang="tr-TR" sz="1000" dirty="0">
                <a:latin typeface="Unbounded" pitchFamily="2" charset="-94"/>
              </a:rPr>
              <a:t> Kaydı: Zimmet _</a:t>
            </a:r>
            <a:r>
              <a:rPr lang="tr-TR" altLang="tr-TR" sz="1000" dirty="0" err="1">
                <a:latin typeface="Unbounded" pitchFamily="2" charset="-94"/>
              </a:rPr>
              <a:t>debitDal.Add</a:t>
            </a:r>
            <a:r>
              <a:rPr lang="tr-TR" altLang="tr-TR" sz="1000" dirty="0">
                <a:latin typeface="Unbounded" pitchFamily="2" charset="-94"/>
              </a:rPr>
              <a:t>() ile kaydedilir.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Sonuç: </a:t>
            </a:r>
            <a:r>
              <a:rPr lang="tr-TR" altLang="tr-TR" sz="1000" dirty="0" err="1">
                <a:latin typeface="Unbounded" pitchFamily="2" charset="-94"/>
              </a:rPr>
              <a:t>DebitMessages.AddedDebit</a:t>
            </a:r>
            <a:r>
              <a:rPr lang="tr-TR" altLang="tr-TR" sz="1000" dirty="0">
                <a:latin typeface="Unbounded" pitchFamily="2" charset="-94"/>
              </a:rPr>
              <a:t> mesajı ile başarı döner.</a:t>
            </a: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Adım 2: </a:t>
            </a:r>
            <a:r>
              <a:rPr lang="tr-TR" altLang="tr-TR" sz="1000" b="1" dirty="0" err="1">
                <a:latin typeface="Unbounded" pitchFamily="2" charset="-94"/>
              </a:rPr>
              <a:t>GetAll</a:t>
            </a:r>
            <a:r>
              <a:rPr lang="tr-TR" altLang="tr-TR" sz="1000" b="1" dirty="0">
                <a:latin typeface="Unbounded" pitchFamily="2" charset="-94"/>
              </a:rPr>
              <a:t>() Metodu</a:t>
            </a:r>
            <a:endParaRPr lang="tr-TR" altLang="tr-TR" sz="1000" dirty="0">
              <a:latin typeface="Unbounded" pitchFamily="2" charset="-94"/>
            </a:endParaRP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Görev: Tüm zimmet kayıtlarını listelemek.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İşlem: </a:t>
            </a:r>
            <a:r>
              <a:rPr lang="tr-TR" altLang="tr-TR" sz="1000" dirty="0" err="1">
                <a:latin typeface="Unbounded" pitchFamily="2" charset="-94"/>
              </a:rPr>
              <a:t>Veritabanından</a:t>
            </a:r>
            <a:r>
              <a:rPr lang="tr-TR" altLang="tr-TR" sz="1000" dirty="0">
                <a:latin typeface="Unbounded" pitchFamily="2" charset="-94"/>
              </a:rPr>
              <a:t> alınan </a:t>
            </a:r>
            <a:r>
              <a:rPr lang="tr-TR" altLang="tr-TR" sz="1000" dirty="0" err="1">
                <a:latin typeface="Unbounded" pitchFamily="2" charset="-94"/>
              </a:rPr>
              <a:t>debit</a:t>
            </a:r>
            <a:r>
              <a:rPr lang="tr-TR" altLang="tr-TR" sz="1000" dirty="0">
                <a:latin typeface="Unbounded" pitchFamily="2" charset="-94"/>
              </a:rPr>
              <a:t> kayıtları, JSON formatında döndürülür.</a:t>
            </a: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Adım 3: </a:t>
            </a:r>
            <a:r>
              <a:rPr lang="tr-TR" altLang="tr-TR" sz="1000" b="1" dirty="0" err="1">
                <a:latin typeface="Unbounded" pitchFamily="2" charset="-94"/>
              </a:rPr>
              <a:t>DebitController</a:t>
            </a:r>
            <a:endParaRPr lang="tr-TR" altLang="tr-TR" sz="1000" dirty="0">
              <a:latin typeface="Unbounded" pitchFamily="2" charset="-94"/>
            </a:endParaRP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 err="1">
                <a:latin typeface="Unbounded" pitchFamily="2" charset="-94"/>
              </a:rPr>
              <a:t>Add</a:t>
            </a:r>
            <a:r>
              <a:rPr lang="tr-TR" altLang="tr-TR" sz="1000" dirty="0">
                <a:latin typeface="Unbounded" pitchFamily="2" charset="-94"/>
              </a:rPr>
              <a:t>(): POST isteği alır.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 err="1">
                <a:latin typeface="Unbounded" pitchFamily="2" charset="-94"/>
              </a:rPr>
              <a:t>DebitManager</a:t>
            </a:r>
            <a:r>
              <a:rPr lang="tr-TR" altLang="tr-TR" sz="1000" dirty="0">
                <a:latin typeface="Unbounded" pitchFamily="2" charset="-94"/>
              </a:rPr>
              <a:t> sınıfındaki </a:t>
            </a:r>
            <a:r>
              <a:rPr lang="tr-TR" altLang="tr-TR" sz="1000" dirty="0" err="1">
                <a:latin typeface="Unbounded" pitchFamily="2" charset="-94"/>
              </a:rPr>
              <a:t>Add</a:t>
            </a:r>
            <a:r>
              <a:rPr lang="tr-TR" altLang="tr-TR" sz="1000" dirty="0">
                <a:latin typeface="Unbounded" pitchFamily="2" charset="-94"/>
              </a:rPr>
              <a:t>() fonksiyonunu çağırır.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 err="1">
                <a:latin typeface="Unbounded" pitchFamily="2" charset="-94"/>
              </a:rPr>
              <a:t>GetDebits</a:t>
            </a:r>
            <a:r>
              <a:rPr lang="tr-TR" altLang="tr-TR" sz="1000" dirty="0">
                <a:latin typeface="Unbounded" pitchFamily="2" charset="-94"/>
              </a:rPr>
              <a:t>():GET isteği alır ,Tüm zimmet kayıtlarını döndürür.</a:t>
            </a: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Adım 4: </a:t>
            </a:r>
            <a:r>
              <a:rPr lang="tr-TR" altLang="tr-TR" sz="1000" b="1" dirty="0" err="1">
                <a:latin typeface="Unbounded" pitchFamily="2" charset="-94"/>
              </a:rPr>
              <a:t>Debit</a:t>
            </a:r>
            <a:r>
              <a:rPr lang="tr-TR" altLang="tr-TR" sz="1000" b="1" dirty="0">
                <a:latin typeface="Unbounded" pitchFamily="2" charset="-94"/>
              </a:rPr>
              <a:t> Sınıfı</a:t>
            </a:r>
            <a:endParaRPr lang="tr-TR" altLang="tr-TR" sz="1000" dirty="0">
              <a:latin typeface="Unbounded" pitchFamily="2" charset="-94"/>
            </a:endParaRP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Önemli Alanlar: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 err="1">
                <a:latin typeface="Unbounded" pitchFamily="2" charset="-94"/>
              </a:rPr>
              <a:t>ReceiverUserId</a:t>
            </a:r>
            <a:r>
              <a:rPr lang="tr-TR" altLang="tr-TR" sz="1000" dirty="0">
                <a:latin typeface="Unbounded" pitchFamily="2" charset="-94"/>
              </a:rPr>
              <a:t>: Zimmeti teslim alan kişi.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 err="1">
                <a:latin typeface="Unbounded" pitchFamily="2" charset="-94"/>
              </a:rPr>
              <a:t>PdfPath</a:t>
            </a:r>
            <a:r>
              <a:rPr lang="tr-TR" altLang="tr-TR" sz="1000" dirty="0">
                <a:latin typeface="Unbounded" pitchFamily="2" charset="-94"/>
              </a:rPr>
              <a:t>: Zimmetin PDF dosya yolu.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 err="1">
                <a:latin typeface="Unbounded" pitchFamily="2" charset="-94"/>
              </a:rPr>
              <a:t>Status</a:t>
            </a:r>
            <a:r>
              <a:rPr lang="tr-TR" altLang="tr-TR" sz="1000" dirty="0">
                <a:latin typeface="Unbounded" pitchFamily="2" charset="-94"/>
              </a:rPr>
              <a:t>: Varsayılan olarak "Teslim Edildi".</a:t>
            </a:r>
          </a:p>
        </p:txBody>
      </p:sp>
      <p:pic>
        <p:nvPicPr>
          <p:cNvPr id="21" name="Resim 20">
            <a:extLst>
              <a:ext uri="{FF2B5EF4-FFF2-40B4-BE49-F238E27FC236}">
                <a16:creationId xmlns:a16="http://schemas.microsoft.com/office/drawing/2014/main" id="{BCBBE899-CAAC-CA44-8902-A6DB5FC21D3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704" y="649594"/>
            <a:ext cx="3771900" cy="1743075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3E0C43C9-E4EF-1842-8E5D-4A6151622BF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20" y="5940859"/>
            <a:ext cx="3638550" cy="857250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DA32F4C3-6A00-7445-94B0-B2A6353D577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77" y="3562925"/>
            <a:ext cx="2961005" cy="3098165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A9F6089A-32B5-1A4D-855E-36406DA737A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361" y="3739349"/>
            <a:ext cx="3398520" cy="1336675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1CCE559D-515C-784C-9F8C-F39FE96883F8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481" y="2159126"/>
            <a:ext cx="3581400" cy="1476375"/>
          </a:xfrm>
          <a:prstGeom prst="rect">
            <a:avLst/>
          </a:prstGeom>
        </p:spPr>
      </p:pic>
      <p:pic>
        <p:nvPicPr>
          <p:cNvPr id="41" name="Resim 40">
            <a:extLst>
              <a:ext uri="{FF2B5EF4-FFF2-40B4-BE49-F238E27FC236}">
                <a16:creationId xmlns:a16="http://schemas.microsoft.com/office/drawing/2014/main" id="{9BD11EBC-F555-6948-B030-194F9ACDB17E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180" y="729546"/>
            <a:ext cx="3771900" cy="932186"/>
          </a:xfrm>
          <a:prstGeom prst="rect">
            <a:avLst/>
          </a:prstGeom>
        </p:spPr>
      </p:pic>
      <p:pic>
        <p:nvPicPr>
          <p:cNvPr id="42" name="Resim 41">
            <a:extLst>
              <a:ext uri="{FF2B5EF4-FFF2-40B4-BE49-F238E27FC236}">
                <a16:creationId xmlns:a16="http://schemas.microsoft.com/office/drawing/2014/main" id="{02DF3800-D3C3-0042-BB26-EB580F6A162D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354" y="5457917"/>
            <a:ext cx="31432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9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244979" y="-1345442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-3" y="192725"/>
            <a:ext cx="2869696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</a:t>
            </a:r>
            <a:r>
              <a:rPr lang="tr-TR" sz="1333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Intellium</a:t>
            </a:r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</a:t>
            </a:r>
            <a:r>
              <a:rPr lang="tr-TR" sz="1333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FrontEnd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3654175" y="198758"/>
            <a:ext cx="5320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Frontend </a:t>
            </a:r>
            <a:r>
              <a:rPr lang="en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ve</a:t>
            </a:r>
            <a:r>
              <a:rPr lang="en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Backend API </a:t>
            </a:r>
            <a:r>
              <a:rPr lang="en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Entegrasyonu</a:t>
            </a:r>
            <a:endParaRPr lang="tr-TR" sz="1600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147139" y="1170350"/>
            <a:ext cx="9091253" cy="3883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1000" dirty="0">
              <a:latin typeface="Unbounded" pitchFamily="2" charset="-94"/>
            </a:endParaRP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Kullanılan Teknolojiler: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 err="1">
                <a:latin typeface="Unbounded" pitchFamily="2" charset="-94"/>
              </a:rPr>
              <a:t>Axios</a:t>
            </a:r>
            <a:r>
              <a:rPr lang="tr-TR" altLang="tr-TR" sz="1000" dirty="0">
                <a:latin typeface="Unbounded" pitchFamily="2" charset="-94"/>
              </a:rPr>
              <a:t>: HTTP isteklerini yönetmek için kullanılan kütüphane.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.</a:t>
            </a:r>
            <a:r>
              <a:rPr lang="tr-TR" altLang="tr-TR" sz="1000" b="1" dirty="0" err="1">
                <a:latin typeface="Unbounded" pitchFamily="2" charset="-94"/>
              </a:rPr>
              <a:t>env</a:t>
            </a:r>
            <a:r>
              <a:rPr lang="tr-TR" altLang="tr-TR" sz="1000" dirty="0">
                <a:latin typeface="Unbounded" pitchFamily="2" charset="-94"/>
              </a:rPr>
              <a:t> Dosyası: API URL'sini dinamik olarak ayarlamak için çevresel değişkenler.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 err="1">
                <a:latin typeface="Unbounded" pitchFamily="2" charset="-94"/>
              </a:rPr>
              <a:t>host.js</a:t>
            </a:r>
            <a:r>
              <a:rPr lang="tr-TR" altLang="tr-TR" sz="1000" dirty="0">
                <a:latin typeface="Unbounded" pitchFamily="2" charset="-94"/>
              </a:rPr>
              <a:t>: </a:t>
            </a:r>
            <a:r>
              <a:rPr lang="tr-TR" altLang="tr-TR" sz="1000" dirty="0" err="1">
                <a:latin typeface="Unbounded" pitchFamily="2" charset="-94"/>
              </a:rPr>
              <a:t>Backend</a:t>
            </a:r>
            <a:r>
              <a:rPr lang="tr-TR" altLang="tr-TR" sz="1000" dirty="0">
                <a:latin typeface="Unbounded" pitchFamily="2" charset="-94"/>
              </a:rPr>
              <a:t> </a:t>
            </a:r>
            <a:r>
              <a:rPr lang="tr-TR" altLang="tr-TR" sz="1000" dirty="0" err="1">
                <a:latin typeface="Unbounded" pitchFamily="2" charset="-94"/>
              </a:rPr>
              <a:t>API'nin</a:t>
            </a:r>
            <a:r>
              <a:rPr lang="tr-TR" altLang="tr-TR" sz="1000" dirty="0">
                <a:latin typeface="Unbounded" pitchFamily="2" charset="-94"/>
              </a:rPr>
              <a:t> taban URL'sinin tanımlandığı dosya.</a:t>
            </a: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Adım 1: </a:t>
            </a:r>
            <a:r>
              <a:rPr lang="tr-TR" altLang="tr-TR" sz="1000" b="1" dirty="0" err="1">
                <a:latin typeface="Unbounded" pitchFamily="2" charset="-94"/>
              </a:rPr>
              <a:t>TicketApi.js</a:t>
            </a:r>
            <a:r>
              <a:rPr lang="tr-TR" altLang="tr-TR" sz="1000" b="1" dirty="0">
                <a:latin typeface="Unbounded" pitchFamily="2" charset="-94"/>
              </a:rPr>
              <a:t> Dosyası</a:t>
            </a:r>
            <a:endParaRPr lang="tr-TR" altLang="tr-TR" sz="1000" dirty="0">
              <a:latin typeface="Unbounded" pitchFamily="2" charset="-94"/>
            </a:endParaRP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>
                <a:latin typeface="Unbounded" pitchFamily="2" charset="-94"/>
              </a:rPr>
              <a:t>Amaç</a:t>
            </a:r>
            <a:r>
              <a:rPr lang="tr-TR" altLang="tr-TR" sz="1000" dirty="0">
                <a:latin typeface="Unbounded" pitchFamily="2" charset="-94"/>
              </a:rPr>
              <a:t>: </a:t>
            </a:r>
            <a:r>
              <a:rPr lang="tr-TR" altLang="tr-TR" sz="1000" dirty="0" err="1">
                <a:latin typeface="Unbounded" pitchFamily="2" charset="-94"/>
              </a:rPr>
              <a:t>Ticket</a:t>
            </a:r>
            <a:r>
              <a:rPr lang="tr-TR" altLang="tr-TR" sz="1000" dirty="0">
                <a:latin typeface="Unbounded" pitchFamily="2" charset="-94"/>
              </a:rPr>
              <a:t> işlemleri için API bağlantılarının yönetilmesi.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>
                <a:latin typeface="Unbounded" pitchFamily="2" charset="-94"/>
              </a:rPr>
              <a:t>Fonksiyonlar</a:t>
            </a:r>
            <a:r>
              <a:rPr lang="tr-TR" altLang="tr-TR" sz="1000" dirty="0">
                <a:latin typeface="Unbounded" pitchFamily="2" charset="-94"/>
              </a:rPr>
              <a:t>: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tr-TR" altLang="tr-TR" sz="1000" b="1" dirty="0" err="1">
                <a:latin typeface="Unbounded" pitchFamily="2" charset="-94"/>
              </a:rPr>
              <a:t>GetAllTickets</a:t>
            </a:r>
            <a:r>
              <a:rPr lang="tr-TR" altLang="tr-TR" sz="1000" dirty="0">
                <a:latin typeface="Unbounded" pitchFamily="2" charset="-94"/>
              </a:rPr>
              <a:t>(): Tüm </a:t>
            </a:r>
            <a:r>
              <a:rPr lang="tr-TR" altLang="tr-TR" sz="1000" dirty="0" err="1">
                <a:latin typeface="Unbounded" pitchFamily="2" charset="-94"/>
              </a:rPr>
              <a:t>ticket'ları</a:t>
            </a:r>
            <a:r>
              <a:rPr lang="tr-TR" altLang="tr-TR" sz="1000" dirty="0">
                <a:latin typeface="Unbounded" pitchFamily="2" charset="-94"/>
              </a:rPr>
              <a:t> listeleme.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tr-TR" altLang="tr-TR" sz="1000" b="1" dirty="0" err="1">
                <a:latin typeface="Unbounded" pitchFamily="2" charset="-94"/>
              </a:rPr>
              <a:t>GetTicketsByCustomerId</a:t>
            </a:r>
            <a:r>
              <a:rPr lang="tr-TR" altLang="tr-TR" sz="1000" dirty="0">
                <a:latin typeface="Unbounded" pitchFamily="2" charset="-94"/>
              </a:rPr>
              <a:t>(</a:t>
            </a:r>
            <a:r>
              <a:rPr lang="tr-TR" altLang="tr-TR" sz="1000" dirty="0" err="1">
                <a:latin typeface="Unbounded" pitchFamily="2" charset="-94"/>
              </a:rPr>
              <a:t>customerId</a:t>
            </a:r>
            <a:r>
              <a:rPr lang="tr-TR" altLang="tr-TR" sz="1000" dirty="0">
                <a:latin typeface="Unbounded" pitchFamily="2" charset="-94"/>
              </a:rPr>
              <a:t>): Belirli bir müşteri </a:t>
            </a:r>
            <a:r>
              <a:rPr lang="tr-TR" altLang="tr-TR" sz="1000" dirty="0" err="1">
                <a:latin typeface="Unbounded" pitchFamily="2" charset="-94"/>
              </a:rPr>
              <a:t>ID'sine</a:t>
            </a:r>
            <a:r>
              <a:rPr lang="tr-TR" altLang="tr-TR" sz="1000" dirty="0">
                <a:latin typeface="Unbounded" pitchFamily="2" charset="-94"/>
              </a:rPr>
              <a:t> göre </a:t>
            </a:r>
            <a:r>
              <a:rPr lang="tr-TR" altLang="tr-TR" sz="1000" dirty="0" err="1">
                <a:latin typeface="Unbounded" pitchFamily="2" charset="-94"/>
              </a:rPr>
              <a:t>ticket'ları</a:t>
            </a:r>
            <a:r>
              <a:rPr lang="tr-TR" altLang="tr-TR" sz="1000" dirty="0">
                <a:latin typeface="Unbounded" pitchFamily="2" charset="-94"/>
              </a:rPr>
              <a:t> getirme.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tr-TR" altLang="tr-TR" sz="1000" b="1" dirty="0" err="1">
                <a:latin typeface="Unbounded" pitchFamily="2" charset="-94"/>
              </a:rPr>
              <a:t>AddTicket</a:t>
            </a:r>
            <a:r>
              <a:rPr lang="tr-TR" altLang="tr-TR" sz="1000" dirty="0">
                <a:latin typeface="Unbounded" pitchFamily="2" charset="-94"/>
              </a:rPr>
              <a:t>(data): Yeni </a:t>
            </a:r>
            <a:r>
              <a:rPr lang="tr-TR" altLang="tr-TR" sz="1000" dirty="0" err="1">
                <a:latin typeface="Unbounded" pitchFamily="2" charset="-94"/>
              </a:rPr>
              <a:t>ticket</a:t>
            </a:r>
            <a:r>
              <a:rPr lang="tr-TR" altLang="tr-TR" sz="1000" dirty="0">
                <a:latin typeface="Unbounded" pitchFamily="2" charset="-94"/>
              </a:rPr>
              <a:t> oluşturma.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tr-TR" altLang="tr-TR" sz="1000" b="1" dirty="0" err="1">
                <a:latin typeface="Unbounded" pitchFamily="2" charset="-94"/>
              </a:rPr>
              <a:t>UpdateTicket</a:t>
            </a:r>
            <a:r>
              <a:rPr lang="tr-TR" altLang="tr-TR" sz="1000" dirty="0">
                <a:latin typeface="Unbounded" pitchFamily="2" charset="-94"/>
              </a:rPr>
              <a:t>(</a:t>
            </a:r>
            <a:r>
              <a:rPr lang="tr-TR" altLang="tr-TR" sz="1000" dirty="0" err="1">
                <a:latin typeface="Unbounded" pitchFamily="2" charset="-94"/>
              </a:rPr>
              <a:t>ticketId</a:t>
            </a:r>
            <a:r>
              <a:rPr lang="tr-TR" altLang="tr-TR" sz="1000" dirty="0">
                <a:latin typeface="Unbounded" pitchFamily="2" charset="-94"/>
              </a:rPr>
              <a:t>, data): Mevcut </a:t>
            </a:r>
            <a:r>
              <a:rPr lang="tr-TR" altLang="tr-TR" sz="1000" dirty="0" err="1">
                <a:latin typeface="Unbounded" pitchFamily="2" charset="-94"/>
              </a:rPr>
              <a:t>ticket'ı</a:t>
            </a:r>
            <a:r>
              <a:rPr lang="tr-TR" altLang="tr-TR" sz="1000" dirty="0">
                <a:latin typeface="Unbounded" pitchFamily="2" charset="-94"/>
              </a:rPr>
              <a:t> güncelleme.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tr-TR" altLang="tr-TR" sz="1000" b="1" dirty="0">
                <a:latin typeface="Unbounded" pitchFamily="2" charset="-94"/>
              </a:rPr>
              <a:t>Sonuç</a:t>
            </a:r>
            <a:r>
              <a:rPr lang="tr-TR" altLang="tr-TR" sz="1000" dirty="0">
                <a:latin typeface="Unbounded" pitchFamily="2" charset="-94"/>
              </a:rPr>
              <a:t>: </a:t>
            </a:r>
            <a:r>
              <a:rPr lang="tr-TR" altLang="tr-TR" sz="1000" dirty="0" err="1">
                <a:latin typeface="Unbounded" pitchFamily="2" charset="-94"/>
              </a:rPr>
              <a:t>Frontend</a:t>
            </a:r>
            <a:r>
              <a:rPr lang="tr-TR" altLang="tr-TR" sz="1000" dirty="0">
                <a:latin typeface="Unbounded" pitchFamily="2" charset="-94"/>
              </a:rPr>
              <a:t> ve </a:t>
            </a:r>
            <a:r>
              <a:rPr lang="tr-TR" altLang="tr-TR" sz="1000" dirty="0" err="1">
                <a:latin typeface="Unbounded" pitchFamily="2" charset="-94"/>
              </a:rPr>
              <a:t>backend</a:t>
            </a:r>
            <a:r>
              <a:rPr lang="tr-TR" altLang="tr-TR" sz="1000" dirty="0">
                <a:latin typeface="Unbounded" pitchFamily="2" charset="-94"/>
              </a:rPr>
              <a:t> arasında veri akışı sağlanarak kullanıcı işlemleri yönetilir.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CFCB3D8A-13F6-2F4F-84AB-0935BF39B960}"/>
              </a:ext>
            </a:extLst>
          </p:cNvPr>
          <p:cNvSpPr/>
          <p:nvPr/>
        </p:nvSpPr>
        <p:spPr>
          <a:xfrm>
            <a:off x="231784" y="751180"/>
            <a:ext cx="5735866" cy="368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b="1" dirty="0" err="1">
                <a:solidFill>
                  <a:srgbClr val="770F3E"/>
                </a:solidFill>
                <a:latin typeface="Unbounded" pitchFamily="2" charset="-94"/>
              </a:rPr>
              <a:t>Frontend</a:t>
            </a:r>
            <a:r>
              <a:rPr lang="tr-TR" altLang="tr-TR" b="1" dirty="0">
                <a:solidFill>
                  <a:srgbClr val="770F3E"/>
                </a:solidFill>
                <a:latin typeface="Unbounded" pitchFamily="2" charset="-94"/>
              </a:rPr>
              <a:t> API ile Bağlantının Kurulması</a:t>
            </a:r>
            <a:endParaRPr lang="tr-TR" altLang="tr-TR" sz="1400" dirty="0">
              <a:latin typeface="Unbounded" pitchFamily="2" charset="-94"/>
            </a:endParaRPr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E946CE62-94C3-7245-8D79-5B0A7BC6104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80" y="713511"/>
            <a:ext cx="2436815" cy="2503108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8E5DEAB3-8C37-0F47-B839-818BFF943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1748" y="2288493"/>
            <a:ext cx="3526801" cy="456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29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244979" y="-1345442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-3" y="192725"/>
            <a:ext cx="2869696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</a:t>
            </a:r>
            <a:r>
              <a:rPr lang="tr-TR" sz="1333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Intellium</a:t>
            </a:r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</a:t>
            </a:r>
            <a:r>
              <a:rPr lang="tr-TR" sz="1333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FrontEnd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3654175" y="198758"/>
            <a:ext cx="5320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Frontend </a:t>
            </a:r>
            <a:r>
              <a:rPr lang="en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ve</a:t>
            </a:r>
            <a:r>
              <a:rPr lang="en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Backend API </a:t>
            </a:r>
            <a:r>
              <a:rPr lang="en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Entegrasyonu</a:t>
            </a:r>
            <a:endParaRPr lang="tr-TR" sz="1600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147139" y="1170350"/>
            <a:ext cx="9091253" cy="1523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1000" dirty="0">
              <a:latin typeface="Unbounded" pitchFamily="2" charset="-94"/>
            </a:endParaRP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Adım 2: Çevresel Ayarlar ve Esneklik</a:t>
            </a:r>
            <a:endParaRPr lang="tr-TR" altLang="tr-TR" sz="1000" dirty="0">
              <a:latin typeface="Unbounded" pitchFamily="2" charset="-94"/>
            </a:endParaRP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Çevresel Değişkenler: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tr-TR" altLang="tr-TR" sz="1000" dirty="0">
                <a:latin typeface="Unbounded" pitchFamily="2" charset="-94"/>
              </a:rPr>
              <a:t>Geliştirme, test ve üretim ortamlarına özel </a:t>
            </a:r>
            <a:r>
              <a:rPr lang="tr-TR" altLang="tr-TR" sz="1000" b="1" dirty="0">
                <a:latin typeface="Unbounded" pitchFamily="2" charset="-94"/>
              </a:rPr>
              <a:t>API</a:t>
            </a:r>
            <a:r>
              <a:rPr lang="tr-TR" altLang="tr-TR" sz="1000" dirty="0">
                <a:latin typeface="Unbounded" pitchFamily="2" charset="-94"/>
              </a:rPr>
              <a:t> bağlantılarını yönetir.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Esneklik: Aynı kod yapısı farklı ortamlarda kolayca çalışabilir.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CFCB3D8A-13F6-2F4F-84AB-0935BF39B960}"/>
              </a:ext>
            </a:extLst>
          </p:cNvPr>
          <p:cNvSpPr/>
          <p:nvPr/>
        </p:nvSpPr>
        <p:spPr>
          <a:xfrm>
            <a:off x="231784" y="751180"/>
            <a:ext cx="5735866" cy="368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b="1" dirty="0" err="1">
                <a:solidFill>
                  <a:srgbClr val="770F3E"/>
                </a:solidFill>
                <a:latin typeface="Unbounded" pitchFamily="2" charset="-94"/>
              </a:rPr>
              <a:t>Frontend</a:t>
            </a:r>
            <a:r>
              <a:rPr lang="tr-TR" altLang="tr-TR" b="1" dirty="0">
                <a:solidFill>
                  <a:srgbClr val="770F3E"/>
                </a:solidFill>
                <a:latin typeface="Unbounded" pitchFamily="2" charset="-94"/>
              </a:rPr>
              <a:t> API ile Bağlantının Kurulması</a:t>
            </a:r>
            <a:endParaRPr lang="tr-TR" altLang="tr-TR" sz="1400" dirty="0">
              <a:latin typeface="Unbounded" pitchFamily="2" charset="-94"/>
            </a:endParaRPr>
          </a:p>
        </p:txBody>
      </p:sp>
      <p:pic>
        <p:nvPicPr>
          <p:cNvPr id="24" name="Resim 23">
            <a:extLst>
              <a:ext uri="{FF2B5EF4-FFF2-40B4-BE49-F238E27FC236}">
                <a16:creationId xmlns:a16="http://schemas.microsoft.com/office/drawing/2014/main" id="{1A1F92E2-84E3-BE4C-8EE4-A8B2E0E803D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392" y="1061497"/>
            <a:ext cx="2805555" cy="4133632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90E8EDA6-26F0-D34B-B9FD-2FC36ADC278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087" y="2862155"/>
            <a:ext cx="3306305" cy="3671372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848AEE2B-9FBC-6745-993D-62622C974A6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2" y="3699670"/>
            <a:ext cx="4903325" cy="2766892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CCB875FF-44E7-4B4A-8FE2-45F3316939D6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52" y="2964768"/>
            <a:ext cx="4975985" cy="62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7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244979" y="-1345442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-3" y="192725"/>
            <a:ext cx="2869696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</a:t>
            </a:r>
            <a:r>
              <a:rPr lang="tr-TR" sz="1333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Intellium</a:t>
            </a:r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</a:t>
            </a:r>
            <a:r>
              <a:rPr lang="tr-TR" sz="1333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FrontEnd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3654175" y="198758"/>
            <a:ext cx="50577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Frontend</a:t>
            </a:r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Debit</a:t>
            </a:r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Sayfası API Bağlantısı</a:t>
            </a:r>
          </a:p>
        </p:txBody>
      </p:sp>
      <p:sp>
        <p:nvSpPr>
          <p:cNvPr id="4" name="Dikdörtgen 3"/>
          <p:cNvSpPr/>
          <p:nvPr/>
        </p:nvSpPr>
        <p:spPr>
          <a:xfrm>
            <a:off x="147139" y="1170350"/>
            <a:ext cx="9091253" cy="2703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API İsteği</a:t>
            </a:r>
            <a:r>
              <a:rPr lang="tr-TR" altLang="tr-TR" sz="1000" dirty="0">
                <a:latin typeface="Unbounded" pitchFamily="2" charset="-94"/>
              </a:rPr>
              <a:t>: </a:t>
            </a:r>
            <a:r>
              <a:rPr lang="tr-TR" altLang="tr-TR" sz="1000" b="1" dirty="0" err="1">
                <a:latin typeface="Unbounded" pitchFamily="2" charset="-94"/>
              </a:rPr>
              <a:t>getDebits</a:t>
            </a:r>
            <a:r>
              <a:rPr lang="tr-TR" altLang="tr-TR" sz="1000" dirty="0">
                <a:latin typeface="Unbounded" pitchFamily="2" charset="-94"/>
              </a:rPr>
              <a:t> fonksiyonu, </a:t>
            </a:r>
            <a:r>
              <a:rPr lang="tr-TR" altLang="tr-TR" sz="1000" b="1" dirty="0" err="1">
                <a:latin typeface="Unbounded" pitchFamily="2" charset="-94"/>
              </a:rPr>
              <a:t>API</a:t>
            </a:r>
            <a:r>
              <a:rPr lang="tr-TR" altLang="tr-TR" sz="1000" dirty="0" err="1">
                <a:latin typeface="Unbounded" pitchFamily="2" charset="-94"/>
              </a:rPr>
              <a:t>’den</a:t>
            </a:r>
            <a:r>
              <a:rPr lang="tr-TR" altLang="tr-TR" sz="1000" dirty="0">
                <a:latin typeface="Unbounded" pitchFamily="2" charset="-94"/>
              </a:rPr>
              <a:t> tüm borçların listesini alır.</a:t>
            </a: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 err="1">
                <a:latin typeface="Unbounded" pitchFamily="2" charset="-94"/>
              </a:rPr>
              <a:t>React</a:t>
            </a:r>
            <a:r>
              <a:rPr lang="tr-TR" altLang="tr-TR" sz="1000" dirty="0">
                <a:latin typeface="Unbounded" pitchFamily="2" charset="-94"/>
              </a:rPr>
              <a:t> Bileşeni: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 err="1">
                <a:latin typeface="Unbounded" pitchFamily="2" charset="-94"/>
              </a:rPr>
              <a:t>Assets</a:t>
            </a:r>
            <a:r>
              <a:rPr lang="tr-TR" altLang="tr-TR" sz="1000" b="1" dirty="0">
                <a:latin typeface="Unbounded" pitchFamily="2" charset="-94"/>
              </a:rPr>
              <a:t> Component: </a:t>
            </a:r>
            <a:r>
              <a:rPr lang="tr-TR" altLang="tr-TR" sz="1000" dirty="0">
                <a:latin typeface="Unbounded" pitchFamily="2" charset="-94"/>
              </a:rPr>
              <a:t>Borçların görüntülendiği ana sayfa.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 err="1">
                <a:latin typeface="Unbounded" pitchFamily="2" charset="-94"/>
              </a:rPr>
              <a:t>openPdfDrawer</a:t>
            </a:r>
            <a:r>
              <a:rPr lang="tr-TR" altLang="tr-TR" sz="1000" b="1" dirty="0">
                <a:latin typeface="Unbounded" pitchFamily="2" charset="-94"/>
              </a:rPr>
              <a:t> </a:t>
            </a:r>
            <a:r>
              <a:rPr lang="tr-TR" altLang="tr-TR" sz="1000" b="1" dirty="0" err="1">
                <a:latin typeface="Unbounded" pitchFamily="2" charset="-94"/>
              </a:rPr>
              <a:t>State</a:t>
            </a:r>
            <a:r>
              <a:rPr lang="tr-TR" altLang="tr-TR" sz="1000" b="1" dirty="0">
                <a:latin typeface="Unbounded" pitchFamily="2" charset="-94"/>
              </a:rPr>
              <a:t>: </a:t>
            </a:r>
            <a:r>
              <a:rPr lang="tr-TR" altLang="tr-TR" sz="1000" dirty="0">
                <a:latin typeface="Unbounded" pitchFamily="2" charset="-94"/>
              </a:rPr>
              <a:t>Çekmeceyi açma/kapatma kontrolü için tanımlandı.</a:t>
            </a:r>
          </a:p>
          <a:p>
            <a:pPr marL="228600" indent="-22860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Veri İşleme: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 err="1">
                <a:latin typeface="Unbounded" pitchFamily="2" charset="-94"/>
              </a:rPr>
              <a:t>API</a:t>
            </a:r>
            <a:r>
              <a:rPr lang="tr-TR" altLang="tr-TR" sz="1000" dirty="0" err="1">
                <a:latin typeface="Unbounded" pitchFamily="2" charset="-94"/>
              </a:rPr>
              <a:t>’den</a:t>
            </a:r>
            <a:r>
              <a:rPr lang="tr-TR" altLang="tr-TR" sz="1000" dirty="0">
                <a:latin typeface="Unbounded" pitchFamily="2" charset="-94"/>
              </a:rPr>
              <a:t> alınan veriler </a:t>
            </a:r>
            <a:r>
              <a:rPr lang="tr-TR" altLang="tr-TR" sz="1000" dirty="0" err="1">
                <a:latin typeface="Unbounded" pitchFamily="2" charset="-94"/>
              </a:rPr>
              <a:t>map</a:t>
            </a:r>
            <a:r>
              <a:rPr lang="tr-TR" altLang="tr-TR" sz="1000" dirty="0">
                <a:latin typeface="Unbounded" pitchFamily="2" charset="-94"/>
              </a:rPr>
              <a:t> ile işlenir.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>
                <a:latin typeface="Unbounded" pitchFamily="2" charset="-94"/>
              </a:rPr>
              <a:t>Statik Alanlar</a:t>
            </a:r>
            <a:r>
              <a:rPr lang="tr-TR" altLang="tr-TR" sz="1000" dirty="0">
                <a:latin typeface="Unbounded" pitchFamily="2" charset="-94"/>
              </a:rPr>
              <a:t>: Örneğin, </a:t>
            </a:r>
            <a:r>
              <a:rPr lang="tr-TR" altLang="tr-TR" sz="1000" dirty="0" err="1">
                <a:latin typeface="Unbounded" pitchFamily="2" charset="-94"/>
              </a:rPr>
              <a:t>department</a:t>
            </a:r>
            <a:r>
              <a:rPr lang="tr-TR" altLang="tr-TR" sz="1000" dirty="0">
                <a:latin typeface="Unbounded" pitchFamily="2" charset="-94"/>
              </a:rPr>
              <a:t> alanı sabit bir değer alır.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>
                <a:latin typeface="Unbounded" pitchFamily="2" charset="-94"/>
              </a:rPr>
              <a:t>Tarih Formatlama: </a:t>
            </a:r>
            <a:r>
              <a:rPr lang="tr-TR" altLang="tr-TR" sz="1000" dirty="0">
                <a:latin typeface="Unbounded" pitchFamily="2" charset="-94"/>
              </a:rPr>
              <a:t>Borçların teslim tarihi, okunabilir bir formata dönüştürülür.</a:t>
            </a: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Sonuç: </a:t>
            </a:r>
            <a:r>
              <a:rPr lang="tr-TR" altLang="tr-TR" sz="1000" dirty="0">
                <a:latin typeface="Unbounded" pitchFamily="2" charset="-94"/>
              </a:rPr>
              <a:t>Veriler tablo veya liste görünümünde kullanıcıya sunulur, hata yönetimi ve sürdürülebilirlik sağlanır.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CFCB3D8A-13F6-2F4F-84AB-0935BF39B960}"/>
              </a:ext>
            </a:extLst>
          </p:cNvPr>
          <p:cNvSpPr/>
          <p:nvPr/>
        </p:nvSpPr>
        <p:spPr>
          <a:xfrm>
            <a:off x="231784" y="751180"/>
            <a:ext cx="5336717" cy="368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b="1" dirty="0">
                <a:solidFill>
                  <a:srgbClr val="770F3E"/>
                </a:solidFill>
                <a:latin typeface="Unbounded" pitchFamily="2" charset="-94"/>
              </a:rPr>
              <a:t>Borç Yönetimi ve API Entegrasyonu</a:t>
            </a:r>
            <a:endParaRPr lang="tr-TR" altLang="tr-TR" sz="1400" dirty="0">
              <a:latin typeface="Unbounded" pitchFamily="2" charset="-94"/>
            </a:endParaRP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53283C7C-4A32-2345-89C9-11EDC6B30C6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82" y="806922"/>
            <a:ext cx="4434213" cy="2106702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BD85F056-B3D8-BE4A-9B34-CB5C562D88A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392" y="5236562"/>
            <a:ext cx="2276475" cy="771525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E743F589-B9D3-C249-8908-DF5BD207749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63" y="3967777"/>
            <a:ext cx="3324832" cy="2740765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85624D5A-90E6-0647-B4C2-1BDF294D4D0E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995" y="3967777"/>
            <a:ext cx="2276475" cy="2872268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8415A9D7-543C-E44A-A0D9-9C5370DFCD49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62" y="3924775"/>
            <a:ext cx="2876550" cy="1371600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A915EED8-79BF-1441-99C5-199C518219C5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62" y="3056767"/>
            <a:ext cx="3381375" cy="628650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7D034B33-F7B4-814C-8F2E-806684260760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884" y="5775092"/>
            <a:ext cx="38290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3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244979" y="-1345442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-3" y="192725"/>
            <a:ext cx="2869696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</a:t>
            </a:r>
            <a:r>
              <a:rPr lang="tr-TR" sz="1333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Intellium</a:t>
            </a:r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Mobil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3654175" y="198758"/>
            <a:ext cx="51283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Backend</a:t>
            </a:r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Entegrasyonu ve API İletişimi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147139" y="1170350"/>
            <a:ext cx="9091253" cy="2998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1000" dirty="0">
              <a:latin typeface="Unbounded" pitchFamily="2" charset="-94"/>
            </a:endParaRP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100" b="1" dirty="0" err="1">
                <a:latin typeface="Unbounded" pitchFamily="2" charset="-94"/>
              </a:rPr>
              <a:t>ApiService</a:t>
            </a:r>
            <a:r>
              <a:rPr lang="tr-TR" altLang="tr-TR" sz="1100" b="1" dirty="0">
                <a:latin typeface="Unbounded" pitchFamily="2" charset="-94"/>
              </a:rPr>
              <a:t> Sınıfı: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>
                <a:latin typeface="Unbounded" pitchFamily="2" charset="-94"/>
              </a:rPr>
              <a:t>Amaç</a:t>
            </a:r>
            <a:r>
              <a:rPr lang="tr-TR" altLang="tr-TR" sz="1000" dirty="0">
                <a:latin typeface="Unbounded" pitchFamily="2" charset="-94"/>
              </a:rPr>
              <a:t>: Tüm HTTP işlemlerini merkezi bir noktadan yönetmek.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>
                <a:latin typeface="Unbounded" pitchFamily="2" charset="-94"/>
              </a:rPr>
              <a:t>Metotlar</a:t>
            </a:r>
            <a:r>
              <a:rPr lang="tr-TR" altLang="tr-TR" sz="1000" dirty="0">
                <a:latin typeface="Unbounded" pitchFamily="2" charset="-94"/>
              </a:rPr>
              <a:t>: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 err="1">
                <a:latin typeface="Unbounded" pitchFamily="2" charset="-94"/>
              </a:rPr>
              <a:t>buildUri</a:t>
            </a:r>
            <a:r>
              <a:rPr lang="tr-TR" altLang="tr-TR" sz="1000" dirty="0">
                <a:latin typeface="Unbounded" pitchFamily="2" charset="-94"/>
              </a:rPr>
              <a:t>(): API yollarını temel URI ile birleştirir.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 err="1">
                <a:latin typeface="Unbounded" pitchFamily="2" charset="-94"/>
              </a:rPr>
              <a:t>getHeaders</a:t>
            </a:r>
            <a:r>
              <a:rPr lang="tr-TR" altLang="tr-TR" sz="1000" dirty="0">
                <a:latin typeface="Unbounded" pitchFamily="2" charset="-94"/>
              </a:rPr>
              <a:t>(): HTTP isteği için gereken </a:t>
            </a:r>
            <a:r>
              <a:rPr lang="tr-TR" altLang="tr-TR" sz="1000" dirty="0" err="1">
                <a:latin typeface="Unbounded" pitchFamily="2" charset="-94"/>
              </a:rPr>
              <a:t>header</a:t>
            </a:r>
            <a:r>
              <a:rPr lang="tr-TR" altLang="tr-TR" sz="1000" dirty="0">
                <a:latin typeface="Unbounded" pitchFamily="2" charset="-94"/>
              </a:rPr>
              <a:t> bilgilerini sağlar.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 err="1">
                <a:latin typeface="Unbounded" pitchFamily="2" charset="-94"/>
              </a:rPr>
              <a:t>get</a:t>
            </a:r>
            <a:r>
              <a:rPr lang="tr-TR" altLang="tr-TR" sz="1000" dirty="0">
                <a:latin typeface="Unbounded" pitchFamily="2" charset="-94"/>
              </a:rPr>
              <a:t>(): Belirtilen yoldan veri almak için GET isteği yapar.</a:t>
            </a: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100" b="1" dirty="0" err="1">
                <a:latin typeface="Unbounded" pitchFamily="2" charset="-94"/>
              </a:rPr>
              <a:t>CustomerApi</a:t>
            </a:r>
            <a:r>
              <a:rPr lang="tr-TR" altLang="tr-TR" sz="1100" b="1" dirty="0">
                <a:latin typeface="Unbounded" pitchFamily="2" charset="-94"/>
              </a:rPr>
              <a:t> Sınıfı: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 err="1">
                <a:latin typeface="Unbounded" pitchFamily="2" charset="-94"/>
              </a:rPr>
              <a:t>getList</a:t>
            </a:r>
            <a:r>
              <a:rPr lang="tr-TR" altLang="tr-TR" sz="1000" dirty="0">
                <a:latin typeface="Unbounded" pitchFamily="2" charset="-94"/>
              </a:rPr>
              <a:t>(): Sunucudan müşteri verilerini çeker, JSON formatını </a:t>
            </a:r>
            <a:r>
              <a:rPr lang="tr-TR" altLang="tr-TR" sz="1000" dirty="0" err="1">
                <a:latin typeface="Unbounded" pitchFamily="2" charset="-94"/>
              </a:rPr>
              <a:t>Customer</a:t>
            </a:r>
            <a:r>
              <a:rPr lang="tr-TR" altLang="tr-TR" sz="1000" dirty="0">
                <a:latin typeface="Unbounded" pitchFamily="2" charset="-94"/>
              </a:rPr>
              <a:t> modeline dönüştürür.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dirty="0">
                <a:latin typeface="Unbounded" pitchFamily="2" charset="-94"/>
              </a:rPr>
              <a:t>Kullanıcı </a:t>
            </a:r>
            <a:r>
              <a:rPr lang="tr-TR" altLang="tr-TR" sz="1000" dirty="0" err="1">
                <a:latin typeface="Unbounded" pitchFamily="2" charset="-94"/>
              </a:rPr>
              <a:t>arayüzüyle</a:t>
            </a:r>
            <a:r>
              <a:rPr lang="tr-TR" altLang="tr-TR" sz="1000" dirty="0">
                <a:latin typeface="Unbounded" pitchFamily="2" charset="-94"/>
              </a:rPr>
              <a:t> gerçek zamanlı veri akışı sağlar.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CFCB3D8A-13F6-2F4F-84AB-0935BF39B960}"/>
              </a:ext>
            </a:extLst>
          </p:cNvPr>
          <p:cNvSpPr/>
          <p:nvPr/>
        </p:nvSpPr>
        <p:spPr>
          <a:xfrm>
            <a:off x="231784" y="751180"/>
            <a:ext cx="5017720" cy="368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b="1" dirty="0">
                <a:solidFill>
                  <a:srgbClr val="770F3E"/>
                </a:solidFill>
                <a:latin typeface="Unbounded" pitchFamily="2" charset="-94"/>
              </a:rPr>
              <a:t>API Servis Katmanı ve Veri İşleme</a:t>
            </a:r>
            <a:endParaRPr lang="tr-TR" altLang="tr-TR" sz="1400" dirty="0">
              <a:latin typeface="Unbounded" pitchFamily="2" charset="-94"/>
            </a:endParaRPr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7388A56B-5000-294A-8662-0F2BD3140DF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258" y="3796883"/>
            <a:ext cx="2175054" cy="2904198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C8CDC7E6-E1C3-A344-ACE3-06D5B0001D2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644" y="4353203"/>
            <a:ext cx="2533614" cy="2479451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3581761C-96D7-B545-A53A-B0CF3AE56A9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70" y="1030420"/>
            <a:ext cx="1060402" cy="2244747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07CD2B74-E045-4040-ACDA-B2CDEA96046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" y="4423601"/>
            <a:ext cx="2760659" cy="243439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74E321C-9AFA-DB4C-87D7-97E7290A2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22" y="736070"/>
            <a:ext cx="4097569" cy="530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52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244979" y="-1345442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-3" y="192725"/>
            <a:ext cx="2869696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</a:t>
            </a:r>
            <a:r>
              <a:rPr lang="tr-TR" sz="1333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Intellium</a:t>
            </a:r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Mobil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3654175" y="198758"/>
            <a:ext cx="6335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Terms and Conditions </a:t>
            </a:r>
            <a:r>
              <a:rPr lang="en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ve</a:t>
            </a:r>
            <a:r>
              <a:rPr lang="en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Ticket Widget </a:t>
            </a:r>
            <a:r>
              <a:rPr lang="en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Yapıları</a:t>
            </a:r>
            <a:endParaRPr lang="tr-TR" sz="1600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147139" y="1170350"/>
            <a:ext cx="9091253" cy="3883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00" b="1" dirty="0" err="1">
                <a:latin typeface="Unbounded" pitchFamily="2" charset="-94"/>
              </a:rPr>
              <a:t>Terms</a:t>
            </a:r>
            <a:r>
              <a:rPr lang="tr-TR" altLang="tr-TR" sz="1000" b="1" dirty="0">
                <a:latin typeface="Unbounded" pitchFamily="2" charset="-94"/>
              </a:rPr>
              <a:t> </a:t>
            </a:r>
            <a:r>
              <a:rPr lang="tr-TR" altLang="tr-TR" sz="1000" b="1" dirty="0" err="1">
                <a:latin typeface="Unbounded" pitchFamily="2" charset="-94"/>
              </a:rPr>
              <a:t>and</a:t>
            </a:r>
            <a:r>
              <a:rPr lang="tr-TR" altLang="tr-TR" sz="1000" b="1" dirty="0">
                <a:latin typeface="Unbounded" pitchFamily="2" charset="-94"/>
              </a:rPr>
              <a:t> </a:t>
            </a:r>
            <a:r>
              <a:rPr lang="tr-TR" altLang="tr-TR" sz="1000" b="1" dirty="0" err="1">
                <a:latin typeface="Unbounded" pitchFamily="2" charset="-94"/>
              </a:rPr>
              <a:t>Conditions</a:t>
            </a:r>
            <a:r>
              <a:rPr lang="tr-TR" altLang="tr-TR" sz="1000" b="1" dirty="0">
                <a:latin typeface="Unbounded" pitchFamily="2" charset="-94"/>
              </a:rPr>
              <a:t> Ekranı:</a:t>
            </a: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1000" dirty="0">
              <a:latin typeface="Unbounded" pitchFamily="2" charset="-94"/>
            </a:endParaRP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dirty="0">
                <a:latin typeface="Unbounded" pitchFamily="2" charset="-94"/>
              </a:rPr>
              <a:t>Amaç: Kullanıcılara Şartlar ve Koşullar metnini sunmak.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dirty="0">
                <a:latin typeface="Unbounded" pitchFamily="2" charset="-94"/>
              </a:rPr>
              <a:t>Yapı: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>
                <a:latin typeface="Unbounded" pitchFamily="2" charset="-94"/>
              </a:rPr>
              <a:t>HTML</a:t>
            </a:r>
            <a:r>
              <a:rPr lang="tr-TR" altLang="tr-TR" sz="1000" dirty="0">
                <a:latin typeface="Unbounded" pitchFamily="2" charset="-94"/>
              </a:rPr>
              <a:t> dosyaları kullanıldı: Çoklu dil desteği ve kolay bakım sağlandı.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 err="1">
                <a:latin typeface="Unbounded" pitchFamily="2" charset="-94"/>
              </a:rPr>
              <a:t>GetX</a:t>
            </a:r>
            <a:r>
              <a:rPr lang="tr-TR" altLang="tr-TR" sz="1000" dirty="0">
                <a:latin typeface="Unbounded" pitchFamily="2" charset="-94"/>
              </a:rPr>
              <a:t> ile yerelleştirme: Dil ayarlarına göre otomatik yükleme.</a:t>
            </a: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00" b="1" dirty="0">
                <a:latin typeface="Unbounded" pitchFamily="2" charset="-94"/>
              </a:rPr>
              <a:t>Kullanıcı </a:t>
            </a:r>
            <a:r>
              <a:rPr lang="tr-TR" altLang="tr-TR" sz="1000" b="1" dirty="0" err="1">
                <a:latin typeface="Unbounded" pitchFamily="2" charset="-94"/>
              </a:rPr>
              <a:t>Arayüzü</a:t>
            </a:r>
            <a:r>
              <a:rPr lang="tr-TR" altLang="tr-TR" sz="1000" b="1" dirty="0">
                <a:latin typeface="Unbounded" pitchFamily="2" charset="-94"/>
              </a:rPr>
              <a:t>: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HTML</a:t>
            </a:r>
            <a:r>
              <a:rPr lang="tr-TR" altLang="tr-TR" sz="1000" dirty="0">
                <a:latin typeface="Unbounded" pitchFamily="2" charset="-94"/>
              </a:rPr>
              <a:t> </a:t>
            </a:r>
            <a:r>
              <a:rPr lang="tr-TR" altLang="tr-TR" sz="1000" dirty="0" err="1">
                <a:latin typeface="Unbounded" pitchFamily="2" charset="-94"/>
              </a:rPr>
              <a:t>widget</a:t>
            </a:r>
            <a:r>
              <a:rPr lang="tr-TR" altLang="tr-TR" sz="1000" dirty="0">
                <a:latin typeface="Unbounded" pitchFamily="2" charset="-94"/>
              </a:rPr>
              <a:t> kullanılarak metinler düzenlendi.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dirty="0">
                <a:latin typeface="Unbounded" pitchFamily="2" charset="-94"/>
              </a:rPr>
              <a:t>Kullanıcı dostu bir tasarım ile metin okuma kolaylığı sunuldu.</a:t>
            </a: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00" b="1" dirty="0" err="1">
                <a:latin typeface="Unbounded" pitchFamily="2" charset="-94"/>
              </a:rPr>
              <a:t>Ticket</a:t>
            </a:r>
            <a:r>
              <a:rPr lang="tr-TR" altLang="tr-TR" sz="1000" b="1" dirty="0">
                <a:latin typeface="Unbounded" pitchFamily="2" charset="-94"/>
              </a:rPr>
              <a:t> </a:t>
            </a:r>
            <a:r>
              <a:rPr lang="tr-TR" altLang="tr-TR" sz="1000" b="1" dirty="0" err="1">
                <a:latin typeface="Unbounded" pitchFamily="2" charset="-94"/>
              </a:rPr>
              <a:t>Widget</a:t>
            </a:r>
            <a:r>
              <a:rPr lang="tr-TR" altLang="tr-TR" sz="1000" b="1" dirty="0">
                <a:latin typeface="Unbounded" pitchFamily="2" charset="-94"/>
              </a:rPr>
              <a:t> Yapıları:</a:t>
            </a:r>
            <a:endParaRPr lang="tr-TR" altLang="tr-TR" sz="1000" dirty="0">
              <a:latin typeface="Unbounded" pitchFamily="2" charset="-94"/>
            </a:endParaRP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Liste (</a:t>
            </a:r>
            <a:r>
              <a:rPr lang="tr-TR" altLang="tr-TR" sz="1000" b="1" dirty="0" err="1">
                <a:latin typeface="Unbounded" pitchFamily="2" charset="-94"/>
              </a:rPr>
              <a:t>List</a:t>
            </a:r>
            <a:r>
              <a:rPr lang="tr-TR" altLang="tr-TR" sz="1000" b="1" dirty="0">
                <a:latin typeface="Unbounded" pitchFamily="2" charset="-94"/>
              </a:rPr>
              <a:t> </a:t>
            </a:r>
            <a:r>
              <a:rPr lang="tr-TR" altLang="tr-TR" sz="1000" b="1" dirty="0" err="1">
                <a:latin typeface="Unbounded" pitchFamily="2" charset="-94"/>
              </a:rPr>
              <a:t>View</a:t>
            </a:r>
            <a:r>
              <a:rPr lang="tr-TR" altLang="tr-TR" sz="1000" dirty="0">
                <a:latin typeface="Unbounded" pitchFamily="2" charset="-94"/>
              </a:rPr>
              <a:t>): </a:t>
            </a:r>
            <a:r>
              <a:rPr lang="tr-TR" altLang="tr-TR" sz="1000" dirty="0" err="1">
                <a:latin typeface="Unbounded" pitchFamily="2" charset="-94"/>
              </a:rPr>
              <a:t>Ticket’ları</a:t>
            </a:r>
            <a:r>
              <a:rPr lang="tr-TR" altLang="tr-TR" sz="1000" dirty="0">
                <a:latin typeface="Unbounded" pitchFamily="2" charset="-94"/>
              </a:rPr>
              <a:t> kart yapısında hızlıca görüntüleme.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Tablo (</a:t>
            </a:r>
            <a:r>
              <a:rPr lang="tr-TR" altLang="tr-TR" sz="1000" b="1" dirty="0" err="1">
                <a:latin typeface="Unbounded" pitchFamily="2" charset="-94"/>
              </a:rPr>
              <a:t>Table</a:t>
            </a:r>
            <a:r>
              <a:rPr lang="tr-TR" altLang="tr-TR" sz="1000" b="1" dirty="0">
                <a:latin typeface="Unbounded" pitchFamily="2" charset="-94"/>
              </a:rPr>
              <a:t> </a:t>
            </a:r>
            <a:r>
              <a:rPr lang="tr-TR" altLang="tr-TR" sz="1000" b="1" dirty="0" err="1">
                <a:latin typeface="Unbounded" pitchFamily="2" charset="-94"/>
              </a:rPr>
              <a:t>View</a:t>
            </a:r>
            <a:r>
              <a:rPr lang="tr-TR" altLang="tr-TR" sz="1000" b="1" dirty="0">
                <a:latin typeface="Unbounded" pitchFamily="2" charset="-94"/>
              </a:rPr>
              <a:t>): </a:t>
            </a:r>
            <a:r>
              <a:rPr lang="tr-TR" altLang="tr-TR" sz="1000" dirty="0">
                <a:latin typeface="Unbounded" pitchFamily="2" charset="-94"/>
              </a:rPr>
              <a:t>Daha fazla detayı sütunlar halinde sunma.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Takvim (</a:t>
            </a:r>
            <a:r>
              <a:rPr lang="tr-TR" altLang="tr-TR" sz="1000" b="1" dirty="0" err="1">
                <a:latin typeface="Unbounded" pitchFamily="2" charset="-94"/>
              </a:rPr>
              <a:t>Calendar</a:t>
            </a:r>
            <a:r>
              <a:rPr lang="tr-TR" altLang="tr-TR" sz="1000" b="1" dirty="0">
                <a:latin typeface="Unbounded" pitchFamily="2" charset="-94"/>
              </a:rPr>
              <a:t> </a:t>
            </a:r>
            <a:r>
              <a:rPr lang="tr-TR" altLang="tr-TR" sz="1000" b="1" dirty="0" err="1">
                <a:latin typeface="Unbounded" pitchFamily="2" charset="-94"/>
              </a:rPr>
              <a:t>View</a:t>
            </a:r>
            <a:r>
              <a:rPr lang="tr-TR" altLang="tr-TR" sz="1000" b="1" dirty="0">
                <a:latin typeface="Unbounded" pitchFamily="2" charset="-94"/>
              </a:rPr>
              <a:t>): </a:t>
            </a:r>
            <a:r>
              <a:rPr lang="tr-TR" altLang="tr-TR" sz="1000" dirty="0">
                <a:latin typeface="Unbounded" pitchFamily="2" charset="-94"/>
              </a:rPr>
              <a:t>Tarihe göre </a:t>
            </a:r>
            <a:r>
              <a:rPr lang="tr-TR" altLang="tr-TR" sz="1000" dirty="0" err="1">
                <a:latin typeface="Unbounded" pitchFamily="2" charset="-94"/>
              </a:rPr>
              <a:t>ticket’ları</a:t>
            </a:r>
            <a:r>
              <a:rPr lang="tr-TR" altLang="tr-TR" sz="1000" dirty="0">
                <a:latin typeface="Unbounded" pitchFamily="2" charset="-94"/>
              </a:rPr>
              <a:t> organize etme.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CFCB3D8A-13F6-2F4F-84AB-0935BF39B960}"/>
              </a:ext>
            </a:extLst>
          </p:cNvPr>
          <p:cNvSpPr/>
          <p:nvPr/>
        </p:nvSpPr>
        <p:spPr>
          <a:xfrm>
            <a:off x="231784" y="751180"/>
            <a:ext cx="7467109" cy="362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600" b="1" dirty="0">
                <a:solidFill>
                  <a:srgbClr val="770F3E"/>
                </a:solidFill>
                <a:latin typeface="Unbounded" pitchFamily="2" charset="-94"/>
              </a:rPr>
              <a:t>Mobil Uygulamada Kullanıcı Deneyimi ve Modüler Yapılar</a:t>
            </a:r>
            <a:endParaRPr lang="tr-TR" altLang="tr-TR" sz="1200" dirty="0">
              <a:latin typeface="Unbounded" pitchFamily="2" charset="-94"/>
            </a:endParaRPr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9D7F7707-BEDC-C947-BB49-BDC71D4293D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12" y="692852"/>
            <a:ext cx="4117629" cy="2000885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1BFDC722-9497-E54C-83ED-5350AEB4867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895" y="2693737"/>
            <a:ext cx="2685966" cy="3615116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A21C5253-2FBA-3E4D-8617-96B6B034A41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853" y="2711853"/>
            <a:ext cx="3502042" cy="222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35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659121">
            <a:off x="10060687" y="3723809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up 25"/>
          <p:cNvGrpSpPr/>
          <p:nvPr/>
        </p:nvGrpSpPr>
        <p:grpSpPr>
          <a:xfrm>
            <a:off x="2782287" y="427087"/>
            <a:ext cx="6201959" cy="1325513"/>
            <a:chOff x="4300862" y="640630"/>
            <a:chExt cx="9302939" cy="1988270"/>
          </a:xfrm>
        </p:grpSpPr>
        <p:grpSp>
          <p:nvGrpSpPr>
            <p:cNvPr id="18" name="Grup 17"/>
            <p:cNvGrpSpPr/>
            <p:nvPr/>
          </p:nvGrpSpPr>
          <p:grpSpPr>
            <a:xfrm>
              <a:off x="5936867" y="640630"/>
              <a:ext cx="7666934" cy="1988270"/>
              <a:chOff x="5723073" y="412030"/>
              <a:chExt cx="7666934" cy="1988270"/>
            </a:xfrm>
          </p:grpSpPr>
          <p:pic>
            <p:nvPicPr>
              <p:cNvPr id="19" name="Resim 1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70"/>
              <a:stretch/>
            </p:blipFill>
            <p:spPr>
              <a:xfrm>
                <a:off x="5723073" y="425579"/>
                <a:ext cx="3188774" cy="1703870"/>
              </a:xfrm>
              <a:prstGeom prst="rect">
                <a:avLst/>
              </a:prstGeom>
            </p:spPr>
          </p:pic>
          <p:grpSp>
            <p:nvGrpSpPr>
              <p:cNvPr id="20" name="Grup 19"/>
              <p:cNvGrpSpPr/>
              <p:nvPr/>
            </p:nvGrpSpPr>
            <p:grpSpPr>
              <a:xfrm>
                <a:off x="9561370" y="547154"/>
                <a:ext cx="3828637" cy="1460720"/>
                <a:chOff x="8296891" y="1085990"/>
                <a:chExt cx="5352637" cy="2042164"/>
              </a:xfrm>
            </p:grpSpPr>
            <p:pic>
              <p:nvPicPr>
                <p:cNvPr id="22" name="Resim 2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86" t="26263" r="24127" b="23496"/>
                <a:stretch/>
              </p:blipFill>
              <p:spPr>
                <a:xfrm>
                  <a:off x="8296891" y="1242559"/>
                  <a:ext cx="1749873" cy="1691142"/>
                </a:xfrm>
                <a:prstGeom prst="rect">
                  <a:avLst/>
                </a:prstGeom>
              </p:spPr>
            </p:pic>
            <p:pic>
              <p:nvPicPr>
                <p:cNvPr id="23" name="Resim 22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967"/>
                <a:stretch/>
              </p:blipFill>
              <p:spPr>
                <a:xfrm>
                  <a:off x="10137071" y="1085990"/>
                  <a:ext cx="3512457" cy="2042164"/>
                </a:xfrm>
                <a:prstGeom prst="rect">
                  <a:avLst/>
                </a:prstGeom>
              </p:spPr>
            </p:pic>
          </p:grpSp>
          <p:cxnSp>
            <p:nvCxnSpPr>
              <p:cNvPr id="21" name="Düz Bağlayıcı 20"/>
              <p:cNvCxnSpPr/>
              <p:nvPr/>
            </p:nvCxnSpPr>
            <p:spPr>
              <a:xfrm>
                <a:off x="9235006" y="412030"/>
                <a:ext cx="0" cy="1988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Resim 24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62" y="775754"/>
              <a:ext cx="1545142" cy="1545142"/>
            </a:xfrm>
            <a:prstGeom prst="rect">
              <a:avLst/>
            </a:prstGeom>
          </p:spPr>
        </p:pic>
      </p:grpSp>
      <p:pic>
        <p:nvPicPr>
          <p:cNvPr id="27" name="Resim 2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9831" y="-2651596"/>
            <a:ext cx="5410200" cy="5549111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1079883" y="3207177"/>
            <a:ext cx="98378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v"/>
            </a:pPr>
            <a:r>
              <a:rPr lang="tr-TR" sz="1200" b="1" spc="200" dirty="0" err="1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Intellium</a:t>
            </a: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 Bilişim Teknolojileri A.Ş.: </a:t>
            </a:r>
          </a:p>
          <a:p>
            <a:pPr lvl="1"/>
            <a:r>
              <a:rPr lang="tr-TR" sz="1200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Bana bu staj fırsatını sağlayarak hem teknik hem de kişisel gelişimime katkıda bulunduğu için.</a:t>
            </a:r>
          </a:p>
          <a:p>
            <a:pPr lvl="1"/>
            <a:endParaRPr lang="tr-TR" sz="1200" b="1" spc="200" dirty="0">
              <a:latin typeface="Unbounded" pitchFamily="2" charset="-94"/>
              <a:ea typeface="Lastica Bold"/>
              <a:cs typeface="Segoe UI" panose="020B0502040204020203" pitchFamily="34" charset="0"/>
              <a:sym typeface="Lastica Bold"/>
            </a:endParaRPr>
          </a:p>
          <a:p>
            <a:pPr marL="628650" lvl="1" indent="-171450">
              <a:buFont typeface="Wingdings" pitchFamily="2" charset="2"/>
              <a:buChar char="v"/>
            </a:pP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Sorumlu Mühendis Ali Kılıç ve Turgut </a:t>
            </a:r>
            <a:r>
              <a:rPr lang="tr-TR" sz="1200" b="1" spc="200" dirty="0" err="1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Azçelik</a:t>
            </a: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 Yürek: </a:t>
            </a:r>
          </a:p>
          <a:p>
            <a:pPr lvl="2"/>
            <a:r>
              <a:rPr lang="tr-TR" sz="1200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Süreç boyunca verdikleri destek ve yönlendirmeler için.</a:t>
            </a:r>
          </a:p>
          <a:p>
            <a:pPr lvl="1"/>
            <a:r>
              <a:rPr lang="tr-TR" sz="1200" b="1" spc="200" dirty="0" err="1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Kürşet</a:t>
            </a: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 Demir Delen ve Ömer Temel: </a:t>
            </a:r>
            <a:r>
              <a:rPr lang="tr-TR" sz="1200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Teknik bilgiler ve yardımları için</a:t>
            </a: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.</a:t>
            </a:r>
          </a:p>
          <a:p>
            <a:pPr lvl="1"/>
            <a:endParaRPr lang="tr-TR" sz="1200" b="1" spc="200" dirty="0">
              <a:latin typeface="Unbounded" pitchFamily="2" charset="-94"/>
              <a:ea typeface="Lastica Bold"/>
              <a:cs typeface="Segoe UI" panose="020B0502040204020203" pitchFamily="34" charset="0"/>
              <a:sym typeface="Lastica Bold"/>
            </a:endParaRPr>
          </a:p>
          <a:p>
            <a:pPr marL="628650" lvl="1" indent="-171450">
              <a:buFont typeface="Wingdings" pitchFamily="2" charset="2"/>
              <a:buChar char="v"/>
            </a:pP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Fırat Üniversitesi Yazılım Mühendisliği Fakültesi: </a:t>
            </a:r>
            <a:r>
              <a:rPr lang="tr-TR" sz="1200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Eğitimim süresince kazandırdığı altyapı ve staj yönlendirmeleri için.</a:t>
            </a:r>
            <a:endParaRPr lang="en-US" sz="1200" spc="200" dirty="0">
              <a:latin typeface="Unbounded" pitchFamily="2" charset="-94"/>
              <a:ea typeface="Lastica Bold"/>
              <a:cs typeface="Segoe UI" panose="020B0502040204020203" pitchFamily="34" charset="0"/>
              <a:sym typeface="Lastica Bold"/>
            </a:endParaRP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4A8B8475-DA7E-7C4B-BB50-AD5D58767F7C}"/>
              </a:ext>
            </a:extLst>
          </p:cNvPr>
          <p:cNvSpPr/>
          <p:nvPr/>
        </p:nvSpPr>
        <p:spPr>
          <a:xfrm>
            <a:off x="2128450" y="2062262"/>
            <a:ext cx="8171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spc="200" dirty="0">
                <a:solidFill>
                  <a:srgbClr val="770F3E"/>
                </a:solidFill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Teşekkür Edilen Kişiler ve Kurumlar</a:t>
            </a:r>
          </a:p>
        </p:txBody>
      </p:sp>
    </p:spTree>
    <p:extLst>
      <p:ext uri="{BB962C8B-B14F-4D97-AF65-F5344CB8AC3E}">
        <p14:creationId xmlns:p14="http://schemas.microsoft.com/office/powerpoint/2010/main" val="563640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659121">
            <a:off x="10060687" y="3723809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3877129" y="5526953"/>
            <a:ext cx="4437743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tr-TR" sz="1867" spc="200" dirty="0">
                <a:latin typeface="Unbounded Semi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AHMED SALIH</a:t>
            </a:r>
          </a:p>
          <a:p>
            <a:pPr algn="ctr">
              <a:lnSpc>
                <a:spcPts val="2239"/>
              </a:lnSpc>
            </a:pPr>
            <a:r>
              <a:rPr lang="tr-TR" sz="1867" spc="200" dirty="0">
                <a:latin typeface="Unbounded Semi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200290604</a:t>
            </a:r>
            <a:endParaRPr lang="en-US" sz="1867" spc="200" dirty="0">
              <a:latin typeface="Unbounded Semi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grpSp>
        <p:nvGrpSpPr>
          <p:cNvPr id="26" name="Grup 25"/>
          <p:cNvGrpSpPr/>
          <p:nvPr/>
        </p:nvGrpSpPr>
        <p:grpSpPr>
          <a:xfrm>
            <a:off x="2782287" y="427087"/>
            <a:ext cx="6201959" cy="1325513"/>
            <a:chOff x="4300862" y="640630"/>
            <a:chExt cx="9302939" cy="1988270"/>
          </a:xfrm>
        </p:grpSpPr>
        <p:grpSp>
          <p:nvGrpSpPr>
            <p:cNvPr id="18" name="Grup 17"/>
            <p:cNvGrpSpPr/>
            <p:nvPr/>
          </p:nvGrpSpPr>
          <p:grpSpPr>
            <a:xfrm>
              <a:off x="5936867" y="640630"/>
              <a:ext cx="7666934" cy="1988270"/>
              <a:chOff x="5723073" y="412030"/>
              <a:chExt cx="7666934" cy="1988270"/>
            </a:xfrm>
          </p:grpSpPr>
          <p:pic>
            <p:nvPicPr>
              <p:cNvPr id="19" name="Resim 1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70"/>
              <a:stretch/>
            </p:blipFill>
            <p:spPr>
              <a:xfrm>
                <a:off x="5723073" y="425579"/>
                <a:ext cx="3188774" cy="1703870"/>
              </a:xfrm>
              <a:prstGeom prst="rect">
                <a:avLst/>
              </a:prstGeom>
            </p:spPr>
          </p:pic>
          <p:grpSp>
            <p:nvGrpSpPr>
              <p:cNvPr id="20" name="Grup 19"/>
              <p:cNvGrpSpPr/>
              <p:nvPr/>
            </p:nvGrpSpPr>
            <p:grpSpPr>
              <a:xfrm>
                <a:off x="9561370" y="547154"/>
                <a:ext cx="3828637" cy="1460720"/>
                <a:chOff x="8296891" y="1085990"/>
                <a:chExt cx="5352637" cy="2042164"/>
              </a:xfrm>
            </p:grpSpPr>
            <p:pic>
              <p:nvPicPr>
                <p:cNvPr id="22" name="Resim 2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86" t="26263" r="24127" b="23496"/>
                <a:stretch/>
              </p:blipFill>
              <p:spPr>
                <a:xfrm>
                  <a:off x="8296891" y="1242559"/>
                  <a:ext cx="1749873" cy="1691142"/>
                </a:xfrm>
                <a:prstGeom prst="rect">
                  <a:avLst/>
                </a:prstGeom>
              </p:spPr>
            </p:pic>
            <p:pic>
              <p:nvPicPr>
                <p:cNvPr id="23" name="Resim 22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967"/>
                <a:stretch/>
              </p:blipFill>
              <p:spPr>
                <a:xfrm>
                  <a:off x="10137071" y="1085990"/>
                  <a:ext cx="3512457" cy="2042164"/>
                </a:xfrm>
                <a:prstGeom prst="rect">
                  <a:avLst/>
                </a:prstGeom>
              </p:spPr>
            </p:pic>
          </p:grpSp>
          <p:cxnSp>
            <p:nvCxnSpPr>
              <p:cNvPr id="21" name="Düz Bağlayıcı 20"/>
              <p:cNvCxnSpPr/>
              <p:nvPr/>
            </p:nvCxnSpPr>
            <p:spPr>
              <a:xfrm>
                <a:off x="9235006" y="412030"/>
                <a:ext cx="0" cy="1988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Resim 24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62" y="775754"/>
              <a:ext cx="1545142" cy="1545142"/>
            </a:xfrm>
            <a:prstGeom prst="rect">
              <a:avLst/>
            </a:prstGeom>
          </p:spPr>
        </p:pic>
      </p:grpSp>
      <p:pic>
        <p:nvPicPr>
          <p:cNvPr id="27" name="Resim 2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9831" y="-2651596"/>
            <a:ext cx="5410200" cy="5549111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1645102" y="2725806"/>
            <a:ext cx="8901796" cy="104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8811"/>
              </a:lnSpc>
            </a:pPr>
            <a:r>
              <a:rPr lang="tr-TR" sz="3600" b="1" spc="200" dirty="0">
                <a:solidFill>
                  <a:srgbClr val="770F3E"/>
                </a:solidFill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Dinlediğiniz için Teşekkürler</a:t>
            </a:r>
            <a:endParaRPr lang="en-US" sz="3600" b="1" spc="200" dirty="0">
              <a:solidFill>
                <a:srgbClr val="770F3E"/>
              </a:solidFill>
              <a:latin typeface="Unbounded" pitchFamily="2" charset="-94"/>
              <a:ea typeface="Lastica Bold"/>
              <a:cs typeface="Segoe UI" panose="020B0502040204020203" pitchFamily="34" charset="0"/>
              <a:sym typeface="Lastica Bold"/>
            </a:endParaRPr>
          </a:p>
        </p:txBody>
      </p:sp>
    </p:spTree>
    <p:extLst>
      <p:ext uri="{BB962C8B-B14F-4D97-AF65-F5344CB8AC3E}">
        <p14:creationId xmlns:p14="http://schemas.microsoft.com/office/powerpoint/2010/main" val="2996808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62F7713-18AC-C742-8B0D-D35B6049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7688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7207277">
            <a:off x="4139050" y="6438169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4678" y="362788"/>
            <a:ext cx="58420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tr-TR" sz="1867" spc="200" noProof="1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Stajın</a:t>
            </a:r>
            <a:r>
              <a:rPr lang="tr-TR" sz="1867" spc="200" dirty="0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 Yapıldığı Kurum Hakkında</a:t>
            </a:r>
            <a:endParaRPr lang="en-US" sz="1867" spc="200" dirty="0">
              <a:solidFill>
                <a:srgbClr val="770F3E"/>
              </a:solidFill>
              <a:latin typeface="Unbounded 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533400" y="1048356"/>
            <a:ext cx="11658600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b="1" spc="67" dirty="0">
                <a:latin typeface="Unbounded" pitchFamily="2" charset="-94"/>
              </a:rPr>
              <a:t>Intellium Bilişim Teknolojileri A.Ş. :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spc="67" dirty="0">
                <a:latin typeface="Unbounded" pitchFamily="2" charset="-94"/>
              </a:rPr>
              <a:t>İstanbul merkezli bir </a:t>
            </a:r>
            <a:r>
              <a:rPr lang="tr-TR" altLang="tr-TR" sz="1200" spc="67" dirty="0">
                <a:latin typeface="Unbounded SemiBold" pitchFamily="2" charset="-94"/>
              </a:rPr>
              <a:t>Türk</a:t>
            </a:r>
            <a:r>
              <a:rPr lang="tr-TR" altLang="tr-TR" sz="1200" spc="67" dirty="0">
                <a:latin typeface="Unbounded" pitchFamily="2" charset="-94"/>
              </a:rPr>
              <a:t> teknoloji şirketi olan Intellium, </a:t>
            </a:r>
            <a:r>
              <a:rPr lang="tr-TR" altLang="tr-TR" sz="1200" b="1" spc="67" dirty="0">
                <a:latin typeface="Unbounded" pitchFamily="2" charset="-94"/>
              </a:rPr>
              <a:t>2015</a:t>
            </a:r>
            <a:r>
              <a:rPr lang="tr-TR" altLang="tr-TR" sz="1200" spc="67" dirty="0">
                <a:latin typeface="Unbounded" pitchFamily="2" charset="-94"/>
              </a:rPr>
              <a:t> yılında deneyimli mühendisler tarafından kurulmuştur. Şirket, yapay zeka çözümleriyle şirketlerin verimliliğini ve üretkenliğini artırmayı hedeflemektedir.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spc="67" dirty="0">
                <a:latin typeface="Unbounded" pitchFamily="2" charset="-94"/>
              </a:rPr>
              <a:t>Şirkette toplam </a:t>
            </a:r>
            <a:r>
              <a:rPr lang="tr-TR" altLang="tr-TR" sz="1200" b="1" spc="67" dirty="0">
                <a:latin typeface="Unbounded" pitchFamily="2" charset="-94"/>
              </a:rPr>
              <a:t>22</a:t>
            </a:r>
            <a:r>
              <a:rPr lang="tr-TR" altLang="tr-TR" sz="1200" spc="67" dirty="0">
                <a:latin typeface="Unbounded" pitchFamily="2" charset="-94"/>
              </a:rPr>
              <a:t> çalışan personel bulunmaktadır; bunlardan </a:t>
            </a:r>
            <a:r>
              <a:rPr lang="tr-TR" altLang="tr-TR" sz="1200" b="1" spc="67" dirty="0">
                <a:latin typeface="Unbounded" pitchFamily="2" charset="-94"/>
              </a:rPr>
              <a:t>8 </a:t>
            </a:r>
            <a:r>
              <a:rPr lang="tr-TR" altLang="tr-TR" sz="1200" spc="67" dirty="0">
                <a:latin typeface="Unbounded" pitchFamily="2" charset="-94"/>
              </a:rPr>
              <a:t>bilgisayar mühendisi,</a:t>
            </a:r>
            <a:r>
              <a:rPr lang="tr-TR" altLang="tr-TR" sz="1200" b="1" spc="67" dirty="0">
                <a:latin typeface="Unbounded" pitchFamily="2" charset="-94"/>
              </a:rPr>
              <a:t> 8 </a:t>
            </a:r>
            <a:r>
              <a:rPr lang="tr-TR" altLang="tr-TR" sz="1200" spc="67" dirty="0">
                <a:latin typeface="Unbounded" pitchFamily="2" charset="-94"/>
              </a:rPr>
              <a:t>ise yazılım mühendisidir.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spc="67" dirty="0">
                <a:latin typeface="Unbounded" pitchFamily="2" charset="-94"/>
              </a:rPr>
              <a:t>Intellium‘un referansları arasında azılım </a:t>
            </a:r>
            <a:r>
              <a:rPr lang="tr-TR" altLang="tr-TR" sz="1200" b="1" spc="67" dirty="0">
                <a:latin typeface="Unbounded" pitchFamily="2" charset="-94"/>
              </a:rPr>
              <a:t>Ar&amp;ge</a:t>
            </a:r>
            <a:r>
              <a:rPr lang="tr-TR" altLang="tr-TR" sz="1200" spc="67" dirty="0">
                <a:latin typeface="Unbounded" pitchFamily="2" charset="-94"/>
              </a:rPr>
              <a:t> Projeleri- MDM </a:t>
            </a:r>
            <a:r>
              <a:rPr lang="tr-TR" altLang="tr-TR" sz="1200" b="1" spc="67" dirty="0">
                <a:latin typeface="Unbounded" pitchFamily="2" charset="-94"/>
              </a:rPr>
              <a:t>Meta</a:t>
            </a:r>
            <a:r>
              <a:rPr lang="tr-TR" altLang="tr-TR" sz="1200" spc="67" dirty="0">
                <a:latin typeface="Unbounded" pitchFamily="2" charset="-94"/>
              </a:rPr>
              <a:t> Veri Yönetimi, </a:t>
            </a:r>
            <a:r>
              <a:rPr lang="tr-TR" altLang="tr-TR" sz="1200" b="1" spc="67" dirty="0">
                <a:latin typeface="Unbounded" pitchFamily="2" charset="-94"/>
              </a:rPr>
              <a:t>Portal</a:t>
            </a:r>
            <a:r>
              <a:rPr lang="tr-TR" altLang="tr-TR" sz="1200" spc="67" dirty="0">
                <a:latin typeface="Unbounded" pitchFamily="2" charset="-94"/>
              </a:rPr>
              <a:t> Intellium, IBM DataStage, IBM </a:t>
            </a:r>
            <a:r>
              <a:rPr lang="tr-TR" altLang="tr-TR" sz="1200" b="1" spc="67" dirty="0">
                <a:latin typeface="Unbounded" pitchFamily="2" charset="-94"/>
              </a:rPr>
              <a:t>TM1</a:t>
            </a:r>
            <a:r>
              <a:rPr lang="tr-TR" altLang="tr-TR" sz="1200" spc="67" dirty="0">
                <a:latin typeface="Unbounded" pitchFamily="2" charset="-94"/>
              </a:rPr>
              <a:t> projeleri bulunmaktadır.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b="1" spc="67" dirty="0">
                <a:latin typeface="Unbounded" pitchFamily="2" charset="-94"/>
              </a:rPr>
              <a:t>Odaklandığı Bazı Alanlar: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1200" b="1" spc="67" dirty="0">
                <a:latin typeface="Unbounded" pitchFamily="2" charset="-94"/>
              </a:rPr>
              <a:t>Makine Öğrenimi</a:t>
            </a:r>
            <a:r>
              <a:rPr lang="tr-TR" altLang="tr-TR" sz="1200" spc="67" dirty="0">
                <a:latin typeface="Unbounded" pitchFamily="2" charset="-94"/>
              </a:rPr>
              <a:t>: Veri işleme ve karar alma çözümleri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1200" b="1" spc="67" dirty="0">
                <a:latin typeface="Unbounded" pitchFamily="2" charset="-94"/>
              </a:rPr>
              <a:t>Görüntü İşleme</a:t>
            </a:r>
            <a:r>
              <a:rPr lang="tr-TR" altLang="tr-TR" sz="1200" spc="67" dirty="0">
                <a:latin typeface="Unbounded" pitchFamily="2" charset="-94"/>
              </a:rPr>
              <a:t>: Görüntü ve video analizi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1200" b="1" spc="67" dirty="0">
                <a:latin typeface="Unbounded" pitchFamily="2" charset="-94"/>
              </a:rPr>
              <a:t>Doğal Dil İşleme</a:t>
            </a:r>
            <a:r>
              <a:rPr lang="tr-TR" altLang="tr-TR" sz="1200" spc="67" dirty="0">
                <a:latin typeface="Unbounded" pitchFamily="2" charset="-94"/>
              </a:rPr>
              <a:t>: İnsan dilini anlama teknolojileri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1200" b="1" spc="67" dirty="0">
                <a:latin typeface="Unbounded" pitchFamily="2" charset="-94"/>
              </a:rPr>
              <a:t>Robotik Çözümler</a:t>
            </a:r>
            <a:r>
              <a:rPr lang="tr-TR" altLang="tr-TR" sz="1200" spc="67" dirty="0">
                <a:latin typeface="Unbounded" pitchFamily="2" charset="-94"/>
              </a:rPr>
              <a:t>: Akıllı robot geliştirme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b="1" spc="67" dirty="0">
                <a:latin typeface="Unbounded" pitchFamily="2" charset="-94"/>
              </a:rPr>
              <a:t>Örnek Projeler: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1200" spc="67" dirty="0">
                <a:latin typeface="Unbounded" pitchFamily="2" charset="-94"/>
              </a:rPr>
              <a:t>Bir havayolu şirketi için yapay zeka tabanlı müşteri veri analizi sistemi geliştirilmesi.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1200" spc="67" dirty="0">
                <a:latin typeface="Unbounded" pitchFamily="2" charset="-94"/>
              </a:rPr>
              <a:t>Bir imalat tesisi için verimliliği artıran yapay zeka tabanlı kontrol sistemi.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1200" spc="67" dirty="0">
                <a:latin typeface="Unbounded" pitchFamily="2" charset="-94"/>
              </a:rPr>
              <a:t>Bir sağlık şirketi için müşteri deneyimini iyileştiren yapay zeka tabanlı sağlık veri analizi sistemi.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b="1" spc="67" dirty="0">
                <a:latin typeface="Unbounded" pitchFamily="2" charset="-94"/>
              </a:rPr>
              <a:t>Hedefler: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spc="67" dirty="0">
                <a:latin typeface="Unbounded" pitchFamily="2" charset="-94"/>
              </a:rPr>
              <a:t>Türkiye’de yapay zeka alanında öncü olmayı amaçlayan Intellium, global pazarlara açılmayı planlamaktadır.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spc="67" dirty="0">
                <a:latin typeface="Unbounded" pitchFamily="2" charset="-94"/>
              </a:rPr>
              <a:t>Web sitesi: </a:t>
            </a:r>
            <a:r>
              <a:rPr lang="tr-TR" sz="1600" noProof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https://intellium.com.tr</a:t>
            </a:r>
            <a:endParaRPr lang="tr-TR" altLang="tr-TR" sz="1600" spc="67" noProof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spc="67" dirty="0">
              <a:latin typeface="Unbounded" pitchFamily="2" charset="-94"/>
            </a:endParaRPr>
          </a:p>
        </p:txBody>
      </p:sp>
      <p:grpSp>
        <p:nvGrpSpPr>
          <p:cNvPr id="14" name="Grup 13"/>
          <p:cNvGrpSpPr/>
          <p:nvPr/>
        </p:nvGrpSpPr>
        <p:grpSpPr>
          <a:xfrm>
            <a:off x="7756667" y="-68962"/>
            <a:ext cx="3535695" cy="1358855"/>
            <a:chOff x="11465131" y="-13863"/>
            <a:chExt cx="6231828" cy="2395046"/>
          </a:xfrm>
        </p:grpSpPr>
        <p:pic>
          <p:nvPicPr>
            <p:cNvPr id="11" name="Resim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7"/>
            <a:stretch/>
          </p:blipFill>
          <p:spPr>
            <a:xfrm>
              <a:off x="13106400" y="-13863"/>
              <a:ext cx="4590559" cy="2395046"/>
            </a:xfrm>
            <a:prstGeom prst="rect">
              <a:avLst/>
            </a:prstGeom>
          </p:spPr>
        </p:pic>
        <p:pic>
          <p:nvPicPr>
            <p:cNvPr id="12" name="Resim 1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5131" y="384098"/>
              <a:ext cx="1641269" cy="1641269"/>
            </a:xfrm>
            <a:prstGeom prst="rect">
              <a:avLst/>
            </a:prstGeom>
          </p:spPr>
        </p:pic>
      </p:grpSp>
      <p:sp>
        <p:nvSpPr>
          <p:cNvPr id="13" name="Freeform 3"/>
          <p:cNvSpPr/>
          <p:nvPr/>
        </p:nvSpPr>
        <p:spPr>
          <a:xfrm rot="17207277">
            <a:off x="9796756" y="2380401"/>
            <a:ext cx="5323869" cy="247960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2D34D6EB-158F-C547-AE3E-2267F313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715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7207277">
            <a:off x="4139050" y="6438169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4678" y="362788"/>
            <a:ext cx="58420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tr-TR" sz="1867" spc="200" noProof="1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Stajın</a:t>
            </a:r>
            <a:r>
              <a:rPr lang="tr-TR" sz="1867" spc="200" dirty="0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 Yapıldığı Kurum Hakkında</a:t>
            </a:r>
            <a:endParaRPr lang="en-US" sz="1867" spc="200" dirty="0">
              <a:solidFill>
                <a:srgbClr val="770F3E"/>
              </a:solidFill>
              <a:latin typeface="Unbounded 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74678" y="811232"/>
            <a:ext cx="11658600" cy="5432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b="1" spc="67" dirty="0">
                <a:latin typeface="Unbounded" pitchFamily="2" charset="-94"/>
              </a:rPr>
              <a:t>Çalışma Ekibi ve Görevler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tr-TR" altLang="tr-TR" sz="1200" b="1" spc="67" dirty="0">
                <a:latin typeface="Unbounded" pitchFamily="2" charset="-94"/>
              </a:rPr>
            </a:br>
            <a:r>
              <a:rPr lang="tr-TR" altLang="tr-TR" sz="1000" b="1" spc="67" dirty="0">
                <a:latin typeface="Unbounded" pitchFamily="2" charset="-94"/>
              </a:rPr>
              <a:t>Ekip ve Çalışma Düzeni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000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000" spc="67" dirty="0">
              <a:latin typeface="Unbounded" pitchFamily="2" charset="-94"/>
            </a:endParaRPr>
          </a:p>
          <a:p>
            <a:pPr marL="171450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100" b="1" spc="67" dirty="0">
                <a:latin typeface="Unbounded" pitchFamily="2" charset="-94"/>
              </a:rPr>
              <a:t>Ekip: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000" spc="67" dirty="0">
              <a:latin typeface="Unbounded" pitchFamily="2" charset="-94"/>
            </a:endParaRP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spc="67" dirty="0">
                <a:latin typeface="Unbounded" pitchFamily="2" charset="-94"/>
              </a:rPr>
              <a:t>2 </a:t>
            </a:r>
            <a:r>
              <a:rPr lang="tr-TR" altLang="tr-TR" sz="1000" b="1" spc="67" dirty="0" err="1">
                <a:latin typeface="Unbounded" pitchFamily="2" charset="-94"/>
              </a:rPr>
              <a:t>Frontend</a:t>
            </a:r>
            <a:r>
              <a:rPr lang="tr-TR" altLang="tr-TR" sz="1000" spc="67" dirty="0">
                <a:latin typeface="Unbounded" pitchFamily="2" charset="-94"/>
              </a:rPr>
              <a:t> geliştirici, 1 </a:t>
            </a:r>
            <a:r>
              <a:rPr lang="tr-TR" altLang="tr-TR" sz="1000" b="1" spc="67" dirty="0" err="1">
                <a:latin typeface="Unbounded" pitchFamily="2" charset="-94"/>
              </a:rPr>
              <a:t>veritabanı</a:t>
            </a:r>
            <a:r>
              <a:rPr lang="tr-TR" altLang="tr-TR" sz="1000" b="1" spc="67" dirty="0">
                <a:latin typeface="Unbounded" pitchFamily="2" charset="-94"/>
              </a:rPr>
              <a:t> uzmanı </a:t>
            </a:r>
            <a:r>
              <a:rPr lang="tr-TR" altLang="tr-TR" sz="1000" spc="67" dirty="0">
                <a:latin typeface="Unbounded" pitchFamily="2" charset="-94"/>
              </a:rPr>
              <a:t>(C#).</a:t>
            </a: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spc="67" dirty="0">
                <a:latin typeface="Unbounded" pitchFamily="2" charset="-94"/>
              </a:rPr>
              <a:t>API</a:t>
            </a:r>
            <a:r>
              <a:rPr lang="tr-TR" altLang="tr-TR" sz="1000" spc="67" dirty="0">
                <a:latin typeface="Unbounded" pitchFamily="2" charset="-94"/>
              </a:rPr>
              <a:t> ve </a:t>
            </a:r>
            <a:r>
              <a:rPr lang="tr-TR" altLang="tr-TR" sz="1000" b="1" spc="67" dirty="0">
                <a:latin typeface="Unbounded" pitchFamily="2" charset="-94"/>
              </a:rPr>
              <a:t>Controller</a:t>
            </a:r>
            <a:r>
              <a:rPr lang="tr-TR" altLang="tr-TR" sz="1000" spc="67" dirty="0">
                <a:latin typeface="Unbounded" pitchFamily="2" charset="-94"/>
              </a:rPr>
              <a:t> bağlantısı: Benim görevim.</a:t>
            </a: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endParaRPr lang="tr-TR" altLang="tr-TR" sz="1000" spc="67" dirty="0">
              <a:latin typeface="Unbounded" pitchFamily="2" charset="-94"/>
            </a:endParaRP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spc="67" dirty="0">
                <a:latin typeface="Unbounded" pitchFamily="2" charset="-94"/>
              </a:rPr>
              <a:t>En çok iletişim kurulan mühendisler:</a:t>
            </a: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spc="67" dirty="0">
                <a:latin typeface="Unbounded" pitchFamily="2" charset="-94"/>
              </a:rPr>
              <a:t>Ali Kılıç </a:t>
            </a:r>
            <a:r>
              <a:rPr lang="tr-TR" altLang="tr-TR" sz="1000" spc="67" dirty="0">
                <a:latin typeface="Unbounded" pitchFamily="2" charset="-94"/>
              </a:rPr>
              <a:t>(Sorumlu mühendis)</a:t>
            </a: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spc="67" dirty="0">
                <a:latin typeface="Unbounded" pitchFamily="2" charset="-94"/>
              </a:rPr>
              <a:t>Turgut</a:t>
            </a:r>
            <a:r>
              <a:rPr lang="tr-TR" altLang="tr-TR" sz="1000" spc="67" dirty="0">
                <a:latin typeface="Unbounded" pitchFamily="2" charset="-94"/>
              </a:rPr>
              <a:t> </a:t>
            </a:r>
            <a:r>
              <a:rPr lang="tr-TR" altLang="tr-TR" sz="1000" spc="67" dirty="0" err="1">
                <a:latin typeface="Unbounded" pitchFamily="2" charset="-94"/>
              </a:rPr>
              <a:t>Azçelik</a:t>
            </a:r>
            <a:r>
              <a:rPr lang="tr-TR" altLang="tr-TR" sz="1000" spc="67" dirty="0">
                <a:latin typeface="Unbounded" pitchFamily="2" charset="-94"/>
              </a:rPr>
              <a:t> Yürek (</a:t>
            </a:r>
            <a:r>
              <a:rPr lang="tr-TR" altLang="tr-TR" sz="1000" spc="67" dirty="0" err="1">
                <a:latin typeface="Unbounded" pitchFamily="2" charset="-94"/>
              </a:rPr>
              <a:t>Scrum</a:t>
            </a:r>
            <a:r>
              <a:rPr lang="tr-TR" altLang="tr-TR" sz="1000" spc="67" dirty="0">
                <a:latin typeface="Unbounded" pitchFamily="2" charset="-94"/>
              </a:rPr>
              <a:t> Master)</a:t>
            </a: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spc="67" dirty="0" err="1">
                <a:latin typeface="Unbounded" pitchFamily="2" charset="-94"/>
              </a:rPr>
              <a:t>Kürşet</a:t>
            </a:r>
            <a:r>
              <a:rPr lang="tr-TR" altLang="tr-TR" sz="1000" spc="67" dirty="0">
                <a:latin typeface="Unbounded" pitchFamily="2" charset="-94"/>
              </a:rPr>
              <a:t> Demir Delen, </a:t>
            </a:r>
            <a:r>
              <a:rPr lang="tr-TR" altLang="tr-TR" sz="1000" b="1" spc="67" dirty="0">
                <a:latin typeface="Unbounded" pitchFamily="2" charset="-94"/>
              </a:rPr>
              <a:t>Ömer</a:t>
            </a:r>
            <a:r>
              <a:rPr lang="tr-TR" altLang="tr-TR" sz="1000" spc="67" dirty="0">
                <a:latin typeface="Unbounded" pitchFamily="2" charset="-94"/>
              </a:rPr>
              <a:t> Temel (Yazılım mühendisleri).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100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100" b="1" spc="67" dirty="0">
                <a:latin typeface="Unbounded" pitchFamily="2" charset="-94"/>
              </a:rPr>
              <a:t>Proje Yönetimi: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000" spc="67" dirty="0">
              <a:latin typeface="Unbounded" pitchFamily="2" charset="-94"/>
            </a:endParaRPr>
          </a:p>
          <a:p>
            <a:pPr marL="171450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spc="67" dirty="0" err="1">
                <a:latin typeface="Unbounded" pitchFamily="2" charset="-94"/>
              </a:rPr>
              <a:t>Scrum</a:t>
            </a:r>
            <a:r>
              <a:rPr lang="tr-TR" altLang="tr-TR" sz="1000" b="1" spc="67" dirty="0">
                <a:latin typeface="Unbounded" pitchFamily="2" charset="-94"/>
              </a:rPr>
              <a:t> metodolojisi kullanıldı.</a:t>
            </a:r>
          </a:p>
          <a:p>
            <a:pPr marL="171450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spc="67" dirty="0">
                <a:latin typeface="Unbounded" pitchFamily="2" charset="-94"/>
              </a:rPr>
              <a:t>Çalışma Saatleri</a:t>
            </a:r>
            <a:r>
              <a:rPr lang="tr-TR" altLang="tr-TR" sz="1000" spc="67" dirty="0">
                <a:latin typeface="Unbounded" pitchFamily="2" charset="-94"/>
              </a:rPr>
              <a:t>: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000" spc="67" dirty="0">
              <a:latin typeface="Unbounded" pitchFamily="2" charset="-94"/>
            </a:endParaRP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spc="67" dirty="0">
                <a:latin typeface="Unbounded" pitchFamily="2" charset="-94"/>
              </a:rPr>
              <a:t>Günlük 8 saat çalışma.</a:t>
            </a: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spc="67" dirty="0">
                <a:latin typeface="Unbounded" pitchFamily="2" charset="-94"/>
              </a:rPr>
              <a:t>Saat 11:00'de düzenli günlük toplantılar:</a:t>
            </a:r>
          </a:p>
          <a:p>
            <a:pPr marL="1085850" lvl="2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spc="67" dirty="0">
                <a:latin typeface="Unbounded" pitchFamily="2" charset="-94"/>
              </a:rPr>
              <a:t>Bugün ne yapacağın?</a:t>
            </a:r>
          </a:p>
          <a:p>
            <a:pPr marL="1085850" lvl="2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spc="67" dirty="0">
                <a:latin typeface="Unbounded" pitchFamily="2" charset="-94"/>
              </a:rPr>
              <a:t>Hangi sorunlarla karşılaştın?</a:t>
            </a:r>
          </a:p>
          <a:p>
            <a:pPr marL="1085850" lvl="2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spc="67" dirty="0">
                <a:latin typeface="Unbounded" pitchFamily="2" charset="-94"/>
              </a:rPr>
              <a:t>Yarın ne yapacağın?</a:t>
            </a:r>
          </a:p>
          <a:p>
            <a:pPr lvl="2"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000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100" b="1" spc="67" dirty="0">
                <a:latin typeface="Unbounded" pitchFamily="2" charset="-94"/>
              </a:rPr>
              <a:t>Görev Yönetimi: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000" spc="67" dirty="0">
              <a:latin typeface="Unbounded" pitchFamily="2" charset="-94"/>
            </a:endParaRP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spc="67" dirty="0">
                <a:latin typeface="Unbounded" pitchFamily="2" charset="-94"/>
              </a:rPr>
              <a:t>Görev dağıtımı için </a:t>
            </a:r>
            <a:r>
              <a:rPr lang="tr-TR" altLang="tr-TR" sz="1000" b="1" spc="67" dirty="0" err="1">
                <a:latin typeface="Unbounded" pitchFamily="2" charset="-94"/>
              </a:rPr>
              <a:t>Trello</a:t>
            </a:r>
            <a:r>
              <a:rPr lang="tr-TR" altLang="tr-TR" sz="1000" spc="67" dirty="0">
                <a:latin typeface="Unbounded" pitchFamily="2" charset="-94"/>
              </a:rPr>
              <a:t> kullanıldı.</a:t>
            </a: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spc="67" dirty="0">
                <a:latin typeface="Unbounded" pitchFamily="2" charset="-94"/>
              </a:rPr>
              <a:t>Görev Panoları</a:t>
            </a:r>
            <a:r>
              <a:rPr lang="tr-TR" altLang="tr-TR" sz="1000" spc="67" dirty="0">
                <a:latin typeface="Unbounded" pitchFamily="2" charset="-94"/>
              </a:rPr>
              <a:t>: API entegrasyonu, hata düzeltmeleri ve </a:t>
            </a:r>
            <a:r>
              <a:rPr lang="tr-TR" altLang="tr-TR" sz="1000" b="1" spc="67" dirty="0" err="1">
                <a:latin typeface="Unbounded" pitchFamily="2" charset="-94"/>
              </a:rPr>
              <a:t>frontend-backend</a:t>
            </a:r>
            <a:r>
              <a:rPr lang="tr-TR" altLang="tr-TR" sz="1000" spc="67" dirty="0">
                <a:latin typeface="Unbounded" pitchFamily="2" charset="-94"/>
              </a:rPr>
              <a:t> bağlantıları.</a:t>
            </a: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spc="67" dirty="0">
                <a:latin typeface="Unbounded" pitchFamily="2" charset="-94"/>
              </a:rPr>
              <a:t>Etiketleme ve Takip: Görevlerin durumları "</a:t>
            </a:r>
            <a:r>
              <a:rPr lang="tr-TR" altLang="tr-TR" sz="1000" spc="67" dirty="0" err="1">
                <a:latin typeface="Unbounded" pitchFamily="2" charset="-94"/>
              </a:rPr>
              <a:t>To</a:t>
            </a:r>
            <a:r>
              <a:rPr lang="tr-TR" altLang="tr-TR" sz="1000" spc="67" dirty="0">
                <a:latin typeface="Unbounded" pitchFamily="2" charset="-94"/>
              </a:rPr>
              <a:t> Do," "</a:t>
            </a:r>
            <a:r>
              <a:rPr lang="tr-TR" altLang="tr-TR" sz="1000" spc="67" dirty="0" err="1">
                <a:latin typeface="Unbounded" pitchFamily="2" charset="-94"/>
              </a:rPr>
              <a:t>In</a:t>
            </a:r>
            <a:r>
              <a:rPr lang="tr-TR" altLang="tr-TR" sz="1000" spc="67" dirty="0">
                <a:latin typeface="Unbounded" pitchFamily="2" charset="-94"/>
              </a:rPr>
              <a:t> </a:t>
            </a:r>
            <a:r>
              <a:rPr lang="tr-TR" altLang="tr-TR" sz="1000" spc="67" dirty="0" err="1">
                <a:latin typeface="Unbounded" pitchFamily="2" charset="-94"/>
              </a:rPr>
              <a:t>Progress</a:t>
            </a:r>
            <a:r>
              <a:rPr lang="tr-TR" altLang="tr-TR" sz="1000" spc="67" dirty="0">
                <a:latin typeface="Unbounded" pitchFamily="2" charset="-94"/>
              </a:rPr>
              <a:t>," ve "Done" olarak işaretleniyordu.</a:t>
            </a: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spc="67" dirty="0">
                <a:latin typeface="Unbounded" pitchFamily="2" charset="-94"/>
              </a:rPr>
              <a:t>Görev dağılımı, ekipler arası uyumu artırdı ve ilerlemeyi şeffaflaştırdı.</a:t>
            </a:r>
          </a:p>
          <a:p>
            <a:pPr lvl="2"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000" spc="67" dirty="0">
              <a:latin typeface="Unbounded" pitchFamily="2" charset="-94"/>
            </a:endParaRPr>
          </a:p>
        </p:txBody>
      </p:sp>
      <p:grpSp>
        <p:nvGrpSpPr>
          <p:cNvPr id="14" name="Grup 13"/>
          <p:cNvGrpSpPr/>
          <p:nvPr/>
        </p:nvGrpSpPr>
        <p:grpSpPr>
          <a:xfrm>
            <a:off x="7756667" y="-68962"/>
            <a:ext cx="3535695" cy="1358855"/>
            <a:chOff x="11465131" y="-13863"/>
            <a:chExt cx="6231828" cy="2395046"/>
          </a:xfrm>
        </p:grpSpPr>
        <p:pic>
          <p:nvPicPr>
            <p:cNvPr id="11" name="Resim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7"/>
            <a:stretch/>
          </p:blipFill>
          <p:spPr>
            <a:xfrm>
              <a:off x="13106400" y="-13863"/>
              <a:ext cx="4590559" cy="2395046"/>
            </a:xfrm>
            <a:prstGeom prst="rect">
              <a:avLst/>
            </a:prstGeom>
          </p:spPr>
        </p:pic>
        <p:pic>
          <p:nvPicPr>
            <p:cNvPr id="12" name="Resim 1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5131" y="384098"/>
              <a:ext cx="1641269" cy="1641269"/>
            </a:xfrm>
            <a:prstGeom prst="rect">
              <a:avLst/>
            </a:prstGeom>
          </p:spPr>
        </p:pic>
      </p:grpSp>
      <p:sp>
        <p:nvSpPr>
          <p:cNvPr id="13" name="Freeform 3"/>
          <p:cNvSpPr/>
          <p:nvPr/>
        </p:nvSpPr>
        <p:spPr>
          <a:xfrm rot="17207277">
            <a:off x="9796756" y="2380401"/>
            <a:ext cx="5323869" cy="247960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2D34D6EB-158F-C547-AE3E-2267F313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3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03C86D9-2CA8-1A40-B2D6-F3E8225B8E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2248" y="1651224"/>
            <a:ext cx="3896703" cy="319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45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13981063">
            <a:off x="6825422" y="-1984702"/>
            <a:ext cx="7166309" cy="1791577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8"/>
          <p:cNvSpPr txBox="1"/>
          <p:nvPr/>
        </p:nvSpPr>
        <p:spPr>
          <a:xfrm>
            <a:off x="374678" y="362788"/>
            <a:ext cx="58420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tr-TR" sz="1867" spc="200" dirty="0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Stajda Öğrenilen Teknolojiler</a:t>
            </a:r>
            <a:endParaRPr lang="en-US" sz="1867" spc="200" dirty="0">
              <a:solidFill>
                <a:srgbClr val="770F3E"/>
              </a:solidFill>
              <a:latin typeface="Unbounded 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grpSp>
        <p:nvGrpSpPr>
          <p:cNvPr id="54" name="Grup 53"/>
          <p:cNvGrpSpPr/>
          <p:nvPr/>
        </p:nvGrpSpPr>
        <p:grpSpPr>
          <a:xfrm>
            <a:off x="318901" y="798590"/>
            <a:ext cx="11117304" cy="6059694"/>
            <a:chOff x="704328" y="1083159"/>
            <a:chExt cx="16675954" cy="9089541"/>
          </a:xfrm>
        </p:grpSpPr>
        <p:grpSp>
          <p:nvGrpSpPr>
            <p:cNvPr id="36" name="Grup 35"/>
            <p:cNvGrpSpPr/>
            <p:nvPr/>
          </p:nvGrpSpPr>
          <p:grpSpPr>
            <a:xfrm>
              <a:off x="704328" y="1083159"/>
              <a:ext cx="16675954" cy="9089541"/>
              <a:chOff x="1655460" y="1083159"/>
              <a:chExt cx="16675954" cy="9089541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1655460" y="1157987"/>
                <a:ext cx="1400485" cy="901471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06"/>
                  </a:lnSpc>
                </a:pPr>
                <a:endParaRPr sz="1050" dirty="0"/>
              </a:p>
            </p:txBody>
          </p:sp>
          <p:sp>
            <p:nvSpPr>
              <p:cNvPr id="31" name="TextBox 15"/>
              <p:cNvSpPr txBox="1"/>
              <p:nvPr/>
            </p:nvSpPr>
            <p:spPr>
              <a:xfrm>
                <a:off x="3629556" y="1083159"/>
                <a:ext cx="14701858" cy="789870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2322"/>
                  </a:lnSpc>
                </a:pPr>
                <a:r>
                  <a:rPr lang="tr-TR" sz="1100" b="1" spc="67" dirty="0" err="1">
                    <a:latin typeface="Unbounded" pitchFamily="2" charset="-94"/>
                  </a:rPr>
                  <a:t>Backend</a:t>
                </a:r>
                <a:r>
                  <a:rPr lang="tr-TR" sz="1100" b="1" spc="67" dirty="0">
                    <a:latin typeface="Unbounded" pitchFamily="2" charset="-94"/>
                  </a:rPr>
                  <a:t>: C# Web API, .NET </a:t>
                </a:r>
                <a:r>
                  <a:rPr lang="tr-TR" sz="1100" b="1" spc="67" dirty="0" err="1">
                    <a:latin typeface="Unbounded" pitchFamily="2" charset="-94"/>
                  </a:rPr>
                  <a:t>Core</a:t>
                </a:r>
                <a:r>
                  <a:rPr lang="tr-TR" sz="1100" b="1" spc="67" dirty="0">
                    <a:latin typeface="Unbounded" pitchFamily="2" charset="-94"/>
                  </a:rPr>
                  <a:t>.</a:t>
                </a:r>
              </a:p>
              <a:p>
                <a:pPr marL="171450" indent="-171450">
                  <a:lnSpc>
                    <a:spcPts val="2322"/>
                  </a:lnSpc>
                  <a:buFont typeface="Arial" panose="020B0604020202020204" pitchFamily="34" charset="0"/>
                  <a:buChar char="•"/>
                </a:pPr>
                <a:r>
                  <a:rPr lang="tr-TR" sz="1000" spc="67" dirty="0">
                    <a:latin typeface="Unbounded" pitchFamily="2" charset="-94"/>
                  </a:rPr>
                  <a:t>Katmanlı mimari kullanılarak beş katmanlı yapı (</a:t>
                </a:r>
                <a:r>
                  <a:rPr lang="tr-TR" sz="1000" spc="67" dirty="0" err="1">
                    <a:latin typeface="Unbounded" pitchFamily="2" charset="-94"/>
                  </a:rPr>
                  <a:t>Core</a:t>
                </a:r>
                <a:r>
                  <a:rPr lang="tr-TR" sz="1000" spc="67" dirty="0">
                    <a:latin typeface="Unbounded" pitchFamily="2" charset="-94"/>
                  </a:rPr>
                  <a:t>, </a:t>
                </a:r>
                <a:r>
                  <a:rPr lang="tr-TR" sz="1000" spc="67" dirty="0" err="1">
                    <a:latin typeface="Unbounded" pitchFamily="2" charset="-94"/>
                  </a:rPr>
                  <a:t>Entities</a:t>
                </a:r>
                <a:r>
                  <a:rPr lang="tr-TR" sz="1000" spc="67" dirty="0">
                    <a:latin typeface="Unbounded" pitchFamily="2" charset="-94"/>
                  </a:rPr>
                  <a:t>, </a:t>
                </a:r>
                <a:r>
                  <a:rPr lang="tr-TR" sz="1000" spc="67" dirty="0" err="1">
                    <a:latin typeface="Unbounded" pitchFamily="2" charset="-94"/>
                  </a:rPr>
                  <a:t>DataAccess</a:t>
                </a:r>
                <a:r>
                  <a:rPr lang="tr-TR" sz="1000" spc="67" dirty="0">
                    <a:latin typeface="Unbounded" pitchFamily="2" charset="-94"/>
                  </a:rPr>
                  <a:t>, Business, </a:t>
                </a:r>
                <a:r>
                  <a:rPr lang="tr-TR" sz="1000" spc="67" dirty="0" err="1">
                    <a:latin typeface="Unbounded" pitchFamily="2" charset="-94"/>
                  </a:rPr>
                  <a:t>WebAPI</a:t>
                </a:r>
                <a:r>
                  <a:rPr lang="tr-TR" sz="1000" spc="67" dirty="0">
                    <a:latin typeface="Unbounded" pitchFamily="2" charset="-94"/>
                  </a:rPr>
                  <a:t>) oluşturuldu.</a:t>
                </a:r>
              </a:p>
              <a:p>
                <a:pPr marL="171450" indent="-171450">
                  <a:lnSpc>
                    <a:spcPts val="2322"/>
                  </a:lnSpc>
                  <a:buFont typeface="Arial" panose="020B0604020202020204" pitchFamily="34" charset="0"/>
                  <a:buChar char="•"/>
                </a:pPr>
                <a:r>
                  <a:rPr lang="tr-TR" sz="1000" spc="67" dirty="0" err="1">
                    <a:latin typeface="Unbounded" pitchFamily="2" charset="-94"/>
                  </a:rPr>
                  <a:t>Entity</a:t>
                </a:r>
                <a:r>
                  <a:rPr lang="tr-TR" sz="1000" spc="67" dirty="0">
                    <a:latin typeface="Unbounded" pitchFamily="2" charset="-94"/>
                  </a:rPr>
                  <a:t> Framework ile </a:t>
                </a:r>
                <a:r>
                  <a:rPr lang="tr-TR" sz="1000" spc="67" dirty="0" err="1">
                    <a:latin typeface="Unbounded" pitchFamily="2" charset="-94"/>
                  </a:rPr>
                  <a:t>veritabanı</a:t>
                </a:r>
                <a:r>
                  <a:rPr lang="tr-TR" sz="1000" spc="67" dirty="0">
                    <a:latin typeface="Unbounded" pitchFamily="2" charset="-94"/>
                  </a:rPr>
                  <a:t> işlemleri yapıldı.</a:t>
                </a:r>
              </a:p>
              <a:p>
                <a:pPr marL="171450" indent="-171450">
                  <a:lnSpc>
                    <a:spcPts val="2322"/>
                  </a:lnSpc>
                  <a:buFont typeface="Arial" panose="020B0604020202020204" pitchFamily="34" charset="0"/>
                  <a:buChar char="•"/>
                </a:pPr>
                <a:r>
                  <a:rPr lang="tr-TR" sz="1000" spc="67" dirty="0" err="1">
                    <a:latin typeface="Unbounded" pitchFamily="2" charset="-94"/>
                  </a:rPr>
                  <a:t>Swagger</a:t>
                </a:r>
                <a:r>
                  <a:rPr lang="tr-TR" sz="1000" spc="67" dirty="0">
                    <a:latin typeface="Unbounded" pitchFamily="2" charset="-94"/>
                  </a:rPr>
                  <a:t> kullanılarak API testleri düzenlendi.</a:t>
                </a:r>
              </a:p>
              <a:p>
                <a:pPr>
                  <a:lnSpc>
                    <a:spcPts val="2322"/>
                  </a:lnSpc>
                </a:pPr>
                <a:endParaRPr lang="tr-TR" sz="1000" spc="67" dirty="0">
                  <a:latin typeface="Unbounded" pitchFamily="2" charset="-94"/>
                </a:endParaRPr>
              </a:p>
              <a:p>
                <a:pPr>
                  <a:lnSpc>
                    <a:spcPts val="2322"/>
                  </a:lnSpc>
                </a:pPr>
                <a:r>
                  <a:rPr lang="tr-TR" sz="1100" b="1" spc="67" dirty="0" err="1">
                    <a:latin typeface="Unbounded" pitchFamily="2" charset="-94"/>
                  </a:rPr>
                  <a:t>Frontend</a:t>
                </a:r>
                <a:r>
                  <a:rPr lang="tr-TR" sz="1100" b="1" spc="67" dirty="0">
                    <a:latin typeface="Unbounded" pitchFamily="2" charset="-94"/>
                  </a:rPr>
                  <a:t>: </a:t>
                </a:r>
                <a:r>
                  <a:rPr lang="tr-TR" sz="1100" b="1" spc="67" dirty="0" err="1">
                    <a:latin typeface="Unbounded" pitchFamily="2" charset="-94"/>
                  </a:rPr>
                  <a:t>React</a:t>
                </a:r>
                <a:r>
                  <a:rPr lang="tr-TR" sz="1100" b="1" spc="67" dirty="0">
                    <a:latin typeface="Unbounded" pitchFamily="2" charset="-94"/>
                  </a:rPr>
                  <a:t>, </a:t>
                </a:r>
                <a:r>
                  <a:rPr lang="tr-TR" sz="1100" b="1" spc="67" dirty="0" err="1">
                    <a:latin typeface="Unbounded" pitchFamily="2" charset="-94"/>
                  </a:rPr>
                  <a:t>Redux</a:t>
                </a:r>
                <a:r>
                  <a:rPr lang="tr-TR" sz="1100" b="1" spc="67" dirty="0">
                    <a:latin typeface="Unbounded" pitchFamily="2" charset="-94"/>
                  </a:rPr>
                  <a:t>, </a:t>
                </a:r>
                <a:r>
                  <a:rPr lang="tr-TR" sz="1100" b="1" spc="67" dirty="0" err="1">
                    <a:latin typeface="Unbounded" pitchFamily="2" charset="-94"/>
                  </a:rPr>
                  <a:t>Axios</a:t>
                </a:r>
                <a:r>
                  <a:rPr lang="tr-TR" sz="1100" b="1" spc="67" dirty="0">
                    <a:latin typeface="Unbounded" pitchFamily="2" charset="-94"/>
                  </a:rPr>
                  <a:t>.</a:t>
                </a:r>
              </a:p>
              <a:p>
                <a:pPr>
                  <a:lnSpc>
                    <a:spcPts val="2322"/>
                  </a:lnSpc>
                </a:pPr>
                <a:r>
                  <a:rPr lang="tr-TR" sz="1000" b="1" spc="67" dirty="0" err="1">
                    <a:latin typeface="Unbounded" pitchFamily="2" charset="-94"/>
                  </a:rPr>
                  <a:t>React</a:t>
                </a:r>
                <a:r>
                  <a:rPr lang="tr-TR" sz="1000" b="1" spc="67" dirty="0">
                    <a:latin typeface="Unbounded" pitchFamily="2" charset="-94"/>
                  </a:rPr>
                  <a:t> Framework: </a:t>
                </a:r>
                <a:r>
                  <a:rPr lang="tr-TR" sz="1000" spc="67" dirty="0">
                    <a:latin typeface="Unbounded" pitchFamily="2" charset="-94"/>
                  </a:rPr>
                  <a:t>Kullanıcı dostu, modern ve hızlı bir </a:t>
                </a:r>
                <a:r>
                  <a:rPr lang="tr-TR" sz="1000" spc="67" dirty="0" err="1">
                    <a:latin typeface="Unbounded" pitchFamily="2" charset="-94"/>
                  </a:rPr>
                  <a:t>arayüz</a:t>
                </a:r>
                <a:r>
                  <a:rPr lang="tr-TR" sz="1000" spc="67" dirty="0">
                    <a:latin typeface="Unbounded" pitchFamily="2" charset="-94"/>
                  </a:rPr>
                  <a:t> geliştirilmesi için tercih edildi. Bileşen tabanlı yapısıyla, UI parçaları modüler ve yeniden kullanılabilir şekilde tasarlandı.</a:t>
                </a:r>
              </a:p>
              <a:p>
                <a:pPr>
                  <a:lnSpc>
                    <a:spcPts val="2322"/>
                  </a:lnSpc>
                </a:pPr>
                <a:r>
                  <a:rPr lang="tr-TR" sz="1000" b="1" spc="67" dirty="0" err="1">
                    <a:latin typeface="Unbounded" pitchFamily="2" charset="-94"/>
                  </a:rPr>
                  <a:t>Redux</a:t>
                </a:r>
                <a:r>
                  <a:rPr lang="tr-TR" sz="1000" spc="67" dirty="0">
                    <a:latin typeface="Unbounded" pitchFamily="2" charset="-94"/>
                  </a:rPr>
                  <a:t> ile Durum Yönetimi: Kullanıcı etkileşimlerinden ve </a:t>
                </a:r>
                <a:r>
                  <a:rPr lang="tr-TR" sz="1000" spc="67" dirty="0" err="1">
                    <a:latin typeface="Unbounded" pitchFamily="2" charset="-94"/>
                  </a:rPr>
                  <a:t>API'den</a:t>
                </a:r>
                <a:r>
                  <a:rPr lang="tr-TR" sz="1000" spc="67" dirty="0">
                    <a:latin typeface="Unbounded" pitchFamily="2" charset="-94"/>
                  </a:rPr>
                  <a:t> gelen veriler için global bir durum yönetimi sağlandı. Bu sayede, kullanıcılar arasındaki veri akışı dinamik olarak güncellendi ve tutarlı bir deneyim sunuldu.</a:t>
                </a:r>
              </a:p>
              <a:p>
                <a:pPr>
                  <a:lnSpc>
                    <a:spcPts val="2322"/>
                  </a:lnSpc>
                </a:pPr>
                <a:r>
                  <a:rPr lang="tr-TR" sz="1000" b="1" spc="67" dirty="0" err="1">
                    <a:latin typeface="Unbounded" pitchFamily="2" charset="-94"/>
                  </a:rPr>
                  <a:t>Axios</a:t>
                </a:r>
                <a:r>
                  <a:rPr lang="tr-TR" sz="1000" b="1" spc="67" dirty="0">
                    <a:latin typeface="Unbounded" pitchFamily="2" charset="-94"/>
                  </a:rPr>
                  <a:t> ile API Çağrıları: </a:t>
                </a:r>
                <a:r>
                  <a:rPr lang="tr-TR" sz="1000" spc="67" dirty="0" err="1">
                    <a:latin typeface="Unbounded" pitchFamily="2" charset="-94"/>
                  </a:rPr>
                  <a:t>Backend</a:t>
                </a:r>
                <a:r>
                  <a:rPr lang="tr-TR" sz="1000" spc="67" dirty="0">
                    <a:latin typeface="Unbounded" pitchFamily="2" charset="-94"/>
                  </a:rPr>
                  <a:t> </a:t>
                </a:r>
                <a:r>
                  <a:rPr lang="tr-TR" sz="1000" spc="67" dirty="0" err="1">
                    <a:latin typeface="Unbounded" pitchFamily="2" charset="-94"/>
                  </a:rPr>
                  <a:t>API’lerine</a:t>
                </a:r>
                <a:r>
                  <a:rPr lang="tr-TR" sz="1000" spc="67" dirty="0">
                    <a:latin typeface="Unbounded" pitchFamily="2" charset="-94"/>
                  </a:rPr>
                  <a:t> güvenli ve organize bir şekilde erişim sağlandı. API yanıtları </a:t>
                </a:r>
                <a:r>
                  <a:rPr lang="tr-TR" sz="1000" spc="67" dirty="0" err="1">
                    <a:latin typeface="Unbounded" pitchFamily="2" charset="-94"/>
                  </a:rPr>
                  <a:t>Redux'a</a:t>
                </a:r>
                <a:r>
                  <a:rPr lang="tr-TR" sz="1000" spc="67" dirty="0">
                    <a:latin typeface="Unbounded" pitchFamily="2" charset="-94"/>
                  </a:rPr>
                  <a:t> entegre edilerek </a:t>
                </a:r>
                <a:r>
                  <a:rPr lang="tr-TR" sz="1000" spc="67" dirty="0" err="1">
                    <a:latin typeface="Unbounded" pitchFamily="2" charset="-94"/>
                  </a:rPr>
                  <a:t>UI'nin</a:t>
                </a:r>
                <a:r>
                  <a:rPr lang="tr-TR" sz="1000" spc="67" dirty="0">
                    <a:latin typeface="Unbounded" pitchFamily="2" charset="-94"/>
                  </a:rPr>
                  <a:t> otomatik olarak güncellenmesi sağlandı.</a:t>
                </a:r>
              </a:p>
              <a:p>
                <a:pPr>
                  <a:lnSpc>
                    <a:spcPts val="2322"/>
                  </a:lnSpc>
                </a:pPr>
                <a:r>
                  <a:rPr lang="tr-TR" sz="1000" b="1" spc="67" dirty="0">
                    <a:latin typeface="Unbounded" pitchFamily="2" charset="-94"/>
                  </a:rPr>
                  <a:t>Arama ve Filtreleme: </a:t>
                </a:r>
                <a:r>
                  <a:rPr lang="tr-TR" sz="1000" spc="67" dirty="0">
                    <a:latin typeface="Unbounded" pitchFamily="2" charset="-94"/>
                  </a:rPr>
                  <a:t>Kullanıcıların </a:t>
                </a:r>
                <a:r>
                  <a:rPr lang="tr-TR" sz="1000" spc="67" dirty="0" err="1">
                    <a:latin typeface="Unbounded" pitchFamily="2" charset="-94"/>
                  </a:rPr>
                  <a:t>ticket'ları</a:t>
                </a:r>
                <a:r>
                  <a:rPr lang="tr-TR" sz="1000" spc="67" dirty="0">
                    <a:latin typeface="Unbounded" pitchFamily="2" charset="-94"/>
                  </a:rPr>
                  <a:t> kolayca bulabilmesi ve durumlarına göre listeleyebilmesi için gelişmiş arama ve filtreleme mekanizmaları eklendi.</a:t>
                </a:r>
              </a:p>
              <a:p>
                <a:pPr>
                  <a:lnSpc>
                    <a:spcPts val="2322"/>
                  </a:lnSpc>
                </a:pPr>
                <a:r>
                  <a:rPr lang="tr-TR" sz="1000" b="1" spc="67" dirty="0" err="1">
                    <a:latin typeface="Unbounded" pitchFamily="2" charset="-94"/>
                  </a:rPr>
                  <a:t>Responsive</a:t>
                </a:r>
                <a:r>
                  <a:rPr lang="tr-TR" sz="1000" b="1" spc="67" dirty="0">
                    <a:latin typeface="Unbounded" pitchFamily="2" charset="-94"/>
                  </a:rPr>
                  <a:t> Tasarım: </a:t>
                </a:r>
                <a:r>
                  <a:rPr lang="tr-TR" sz="1000" spc="67" dirty="0">
                    <a:latin typeface="Unbounded" pitchFamily="2" charset="-94"/>
                  </a:rPr>
                  <a:t>Farklı ekran boyutlarına uyumlu olarak tasarlanmış bir yapı sağlandı. Media Query ve CSS </a:t>
                </a:r>
                <a:r>
                  <a:rPr lang="tr-TR" sz="1000" spc="67" dirty="0" err="1">
                    <a:latin typeface="Unbounded" pitchFamily="2" charset="-94"/>
                  </a:rPr>
                  <a:t>Grid</a:t>
                </a:r>
                <a:r>
                  <a:rPr lang="tr-TR" sz="1000" spc="67" dirty="0">
                    <a:latin typeface="Unbounded" pitchFamily="2" charset="-94"/>
                  </a:rPr>
                  <a:t> yapıları kullanılarak mobil, tablet ve masaüstü cihazlarda kusursuz bir deneyim sunuldu.</a:t>
                </a:r>
              </a:p>
              <a:p>
                <a:pPr>
                  <a:lnSpc>
                    <a:spcPts val="2322"/>
                  </a:lnSpc>
                </a:pPr>
                <a:r>
                  <a:rPr lang="tr-TR" sz="1000" spc="67" dirty="0">
                    <a:latin typeface="Unbounded" pitchFamily="2" charset="-94"/>
                  </a:rPr>
                  <a:t>Performans Optimizasyonu: </a:t>
                </a:r>
                <a:r>
                  <a:rPr lang="tr-TR" sz="1000" spc="67" dirty="0" err="1">
                    <a:latin typeface="Unbounded" pitchFamily="2" charset="-94"/>
                  </a:rPr>
                  <a:t>React.memo</a:t>
                </a:r>
                <a:r>
                  <a:rPr lang="tr-TR" sz="1000" spc="67" dirty="0">
                    <a:latin typeface="Unbounded" pitchFamily="2" charset="-94"/>
                  </a:rPr>
                  <a:t> ve </a:t>
                </a:r>
                <a:r>
                  <a:rPr lang="tr-TR" sz="1000" spc="67" dirty="0" err="1">
                    <a:latin typeface="Unbounded" pitchFamily="2" charset="-94"/>
                  </a:rPr>
                  <a:t>lazy-loading</a:t>
                </a:r>
                <a:r>
                  <a:rPr lang="tr-TR" sz="1000" spc="67" dirty="0">
                    <a:latin typeface="Unbounded" pitchFamily="2" charset="-94"/>
                  </a:rPr>
                  <a:t> gibi teknikler kullanılarak </a:t>
                </a:r>
                <a:r>
                  <a:rPr lang="tr-TR" sz="1000" spc="67" dirty="0" err="1">
                    <a:latin typeface="Unbounded" pitchFamily="2" charset="-94"/>
                  </a:rPr>
                  <a:t>arayüz</a:t>
                </a:r>
                <a:r>
                  <a:rPr lang="tr-TR" sz="1000" spc="67" dirty="0">
                    <a:latin typeface="Unbounded" pitchFamily="2" charset="-94"/>
                  </a:rPr>
                  <a:t> performansı artırıldı ve hızlı sayfa yüklenmesi sağlandı.</a:t>
                </a:r>
              </a:p>
            </p:txBody>
          </p:sp>
        </p:grpSp>
        <p:grpSp>
          <p:nvGrpSpPr>
            <p:cNvPr id="53" name="Grup 52"/>
            <p:cNvGrpSpPr/>
            <p:nvPr/>
          </p:nvGrpSpPr>
          <p:grpSpPr>
            <a:xfrm>
              <a:off x="704328" y="2769981"/>
              <a:ext cx="1400484" cy="4274010"/>
              <a:chOff x="704328" y="2769981"/>
              <a:chExt cx="1400484" cy="4274010"/>
            </a:xfrm>
          </p:grpSpPr>
          <p:cxnSp>
            <p:nvCxnSpPr>
              <p:cNvPr id="39" name="Düz Bağlayıcı 38"/>
              <p:cNvCxnSpPr/>
              <p:nvPr/>
            </p:nvCxnSpPr>
            <p:spPr>
              <a:xfrm flipH="1">
                <a:off x="704328" y="2769981"/>
                <a:ext cx="1400484" cy="0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4" name="Düz Bağlayıcı 43"/>
              <p:cNvCxnSpPr/>
              <p:nvPr/>
            </p:nvCxnSpPr>
            <p:spPr>
              <a:xfrm flipH="1">
                <a:off x="704328" y="7043991"/>
                <a:ext cx="1400484" cy="0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" name="Düz Bağlayıcı 21">
                <a:extLst>
                  <a:ext uri="{FF2B5EF4-FFF2-40B4-BE49-F238E27FC236}">
                    <a16:creationId xmlns:a16="http://schemas.microsoft.com/office/drawing/2014/main" id="{D1119C7C-07A2-9848-AAF9-A54E67DC755D}"/>
                  </a:ext>
                </a:extLst>
              </p:cNvPr>
              <p:cNvCxnSpPr/>
              <p:nvPr/>
            </p:nvCxnSpPr>
            <p:spPr>
              <a:xfrm flipH="1">
                <a:off x="704328" y="4939061"/>
                <a:ext cx="1400484" cy="0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266C1915-4A40-1C41-8E33-10D109A8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4</a:t>
            </a:fld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542B87B-5456-A846-BD32-2BD0013E4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68" y="1093290"/>
            <a:ext cx="459465" cy="51581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81A63D4-047D-5D47-BBE7-D757D7AE8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30" y="2356874"/>
            <a:ext cx="649539" cy="57858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1B3A694-734B-9C45-9566-1D88A4537C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57" y="3646765"/>
            <a:ext cx="803888" cy="84813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8556F5B9-A8DE-274B-A3D9-221386F9E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45" y="5282812"/>
            <a:ext cx="726713" cy="72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51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13981063">
            <a:off x="6101522" y="-2937203"/>
            <a:ext cx="7166309" cy="1791577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8"/>
          <p:cNvSpPr txBox="1"/>
          <p:nvPr/>
        </p:nvSpPr>
        <p:spPr>
          <a:xfrm>
            <a:off x="374678" y="362788"/>
            <a:ext cx="58420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tr-TR" sz="1867" spc="200" dirty="0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Stajda Öğrenilen Teknolojiler</a:t>
            </a:r>
            <a:endParaRPr lang="en-US" sz="1867" spc="200" dirty="0">
              <a:solidFill>
                <a:srgbClr val="770F3E"/>
              </a:solidFill>
              <a:latin typeface="Unbounded 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grpSp>
        <p:nvGrpSpPr>
          <p:cNvPr id="54" name="Grup 53"/>
          <p:cNvGrpSpPr/>
          <p:nvPr/>
        </p:nvGrpSpPr>
        <p:grpSpPr>
          <a:xfrm>
            <a:off x="660400" y="851172"/>
            <a:ext cx="10400640" cy="6009809"/>
            <a:chOff x="704328" y="1157987"/>
            <a:chExt cx="15600959" cy="9014713"/>
          </a:xfrm>
        </p:grpSpPr>
        <p:grpSp>
          <p:nvGrpSpPr>
            <p:cNvPr id="36" name="Grup 35"/>
            <p:cNvGrpSpPr/>
            <p:nvPr/>
          </p:nvGrpSpPr>
          <p:grpSpPr>
            <a:xfrm>
              <a:off x="704328" y="1157987"/>
              <a:ext cx="15600959" cy="9014713"/>
              <a:chOff x="1655460" y="1157987"/>
              <a:chExt cx="15600959" cy="9014713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1655460" y="1157987"/>
                <a:ext cx="1400485" cy="901471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06"/>
                  </a:lnSpc>
                </a:pPr>
                <a:endParaRPr sz="1050" dirty="0"/>
              </a:p>
            </p:txBody>
          </p:sp>
          <p:sp>
            <p:nvSpPr>
              <p:cNvPr id="32" name="TextBox 15"/>
              <p:cNvSpPr txBox="1"/>
              <p:nvPr/>
            </p:nvSpPr>
            <p:spPr>
              <a:xfrm>
                <a:off x="3475090" y="7627289"/>
                <a:ext cx="13781329" cy="107337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tr-TR" sz="1100" b="1" spc="67" dirty="0">
                    <a:latin typeface="Unbounded" pitchFamily="2" charset="-94"/>
                  </a:rPr>
                  <a:t>Proje Yönetimi :</a:t>
                </a:r>
                <a:endParaRPr lang="tr-TR" sz="1000" dirty="0">
                  <a:latin typeface="Unbounded" pitchFamily="2" charset="-94"/>
                </a:endParaRPr>
              </a:p>
              <a:p>
                <a:pPr marL="190510" indent="-19051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tr-TR" sz="1000" b="1" dirty="0" err="1">
                    <a:latin typeface="Unbounded" pitchFamily="2" charset="-94"/>
                  </a:rPr>
                  <a:t>Trello</a:t>
                </a:r>
                <a:r>
                  <a:rPr lang="tr-TR" sz="1000" dirty="0">
                    <a:latin typeface="Unbounded" pitchFamily="2" charset="-94"/>
                  </a:rPr>
                  <a:t>: </a:t>
                </a:r>
                <a:r>
                  <a:rPr lang="tr-TR" sz="1000" dirty="0" err="1">
                    <a:latin typeface="Unbounded" pitchFamily="2" charset="-94"/>
                  </a:rPr>
                  <a:t>Agile</a:t>
                </a:r>
                <a:r>
                  <a:rPr lang="tr-TR" sz="1000" dirty="0">
                    <a:latin typeface="Unbounded" pitchFamily="2" charset="-94"/>
                  </a:rPr>
                  <a:t> yöntemlerle görev planlaması ve ilerleme takibi yaptım.</a:t>
                </a:r>
              </a:p>
              <a:p>
                <a:pPr marL="190510" indent="-19051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tr-TR" sz="1000" b="1" dirty="0" err="1">
                    <a:latin typeface="Unbounded" pitchFamily="2" charset="-94"/>
                  </a:rPr>
                  <a:t>GitHub</a:t>
                </a:r>
                <a:r>
                  <a:rPr lang="tr-TR" sz="1000" dirty="0">
                    <a:latin typeface="Unbounded" pitchFamily="2" charset="-94"/>
                  </a:rPr>
                  <a:t>: Versiyon kontrolü, kod inceleme ve ekip çalışması süreçlerini etkin bir şekilde yönettim.</a:t>
                </a:r>
                <a:endParaRPr lang="en-US" sz="1000" b="1" spc="67" dirty="0">
                  <a:solidFill>
                    <a:srgbClr val="231F20"/>
                  </a:solidFill>
                  <a:latin typeface="Unbounded" pitchFamily="2" charset="-94"/>
                  <a:ea typeface="DM Sans"/>
                  <a:cs typeface="DM Sans"/>
                  <a:sym typeface="DM Sans"/>
                </a:endParaRPr>
              </a:p>
            </p:txBody>
          </p:sp>
        </p:grpSp>
        <p:grpSp>
          <p:nvGrpSpPr>
            <p:cNvPr id="53" name="Grup 52"/>
            <p:cNvGrpSpPr/>
            <p:nvPr/>
          </p:nvGrpSpPr>
          <p:grpSpPr>
            <a:xfrm>
              <a:off x="704328" y="3655119"/>
              <a:ext cx="1425865" cy="3403408"/>
              <a:chOff x="704328" y="3655119"/>
              <a:chExt cx="1425865" cy="3403408"/>
            </a:xfrm>
          </p:grpSpPr>
          <p:cxnSp>
            <p:nvCxnSpPr>
              <p:cNvPr id="39" name="Düz Bağlayıcı 38"/>
              <p:cNvCxnSpPr/>
              <p:nvPr/>
            </p:nvCxnSpPr>
            <p:spPr>
              <a:xfrm flipH="1">
                <a:off x="729708" y="3655119"/>
                <a:ext cx="1400485" cy="0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4" name="Düz Bağlayıcı 43"/>
              <p:cNvCxnSpPr/>
              <p:nvPr/>
            </p:nvCxnSpPr>
            <p:spPr>
              <a:xfrm flipH="1">
                <a:off x="704328" y="7058527"/>
                <a:ext cx="1400485" cy="0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Resim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79" y="4930872"/>
            <a:ext cx="466337" cy="466337"/>
          </a:xfrm>
          <a:prstGeom prst="rect">
            <a:avLst/>
          </a:prstGeom>
        </p:spPr>
      </p:pic>
      <p:pic>
        <p:nvPicPr>
          <p:cNvPr id="26" name="Resim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62" y="5572474"/>
            <a:ext cx="434354" cy="434354"/>
          </a:xfrm>
          <a:prstGeom prst="rect">
            <a:avLst/>
          </a:prstGeom>
        </p:spPr>
      </p:pic>
      <p:sp>
        <p:nvSpPr>
          <p:cNvPr id="28" name="TextBox 15">
            <a:extLst>
              <a:ext uri="{FF2B5EF4-FFF2-40B4-BE49-F238E27FC236}">
                <a16:creationId xmlns:a16="http://schemas.microsoft.com/office/drawing/2014/main" id="{5F205AAD-AC23-B049-8BDD-E4A21BE080DC}"/>
              </a:ext>
            </a:extLst>
          </p:cNvPr>
          <p:cNvSpPr txBox="1"/>
          <p:nvPr/>
        </p:nvSpPr>
        <p:spPr>
          <a:xfrm>
            <a:off x="1873488" y="2657245"/>
            <a:ext cx="9187553" cy="1885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22"/>
              </a:lnSpc>
            </a:pPr>
            <a:r>
              <a:rPr lang="tr-TR" sz="1100" b="1" spc="67" dirty="0">
                <a:latin typeface="Unbounded" pitchFamily="2" charset="-94"/>
              </a:rPr>
              <a:t>Mobil: </a:t>
            </a:r>
            <a:r>
              <a:rPr lang="tr-TR" sz="1100" b="1" spc="67" dirty="0" err="1">
                <a:latin typeface="Unbounded" pitchFamily="2" charset="-94"/>
              </a:rPr>
              <a:t>Flutter</a:t>
            </a:r>
            <a:r>
              <a:rPr lang="tr-TR" sz="1100" b="1" spc="67" dirty="0">
                <a:latin typeface="Unbounded" pitchFamily="2" charset="-94"/>
              </a:rPr>
              <a:t> </a:t>
            </a:r>
          </a:p>
          <a:p>
            <a:pPr>
              <a:lnSpc>
                <a:spcPts val="2322"/>
              </a:lnSpc>
            </a:pPr>
            <a:r>
              <a:rPr lang="tr-TR" sz="1000" dirty="0">
                <a:latin typeface="Unbounded" pitchFamily="2" charset="-94"/>
              </a:rPr>
              <a:t>Google tarafından geliştirilen açık kaynaklı bir </a:t>
            </a:r>
            <a:r>
              <a:rPr lang="tr-TR" sz="1000" b="1" dirty="0">
                <a:latin typeface="Unbounded" pitchFamily="2" charset="-94"/>
              </a:rPr>
              <a:t>mobil</a:t>
            </a:r>
            <a:r>
              <a:rPr lang="tr-TR" sz="1000" dirty="0">
                <a:latin typeface="Unbounded" pitchFamily="2" charset="-94"/>
              </a:rPr>
              <a:t> uygulama geliştirme </a:t>
            </a:r>
            <a:r>
              <a:rPr lang="tr-TR" sz="1000" dirty="0" err="1">
                <a:latin typeface="Unbounded" pitchFamily="2" charset="-94"/>
              </a:rPr>
              <a:t>framework’üdür</a:t>
            </a:r>
            <a:r>
              <a:rPr lang="tr-TR" sz="1000" dirty="0">
                <a:latin typeface="Unbounded" pitchFamily="2" charset="-94"/>
              </a:rPr>
              <a:t>. Flutter, tek bir kod tabanı ile hem </a:t>
            </a:r>
            <a:r>
              <a:rPr lang="tr-TR" sz="1000" b="1" dirty="0" err="1">
                <a:latin typeface="Unbounded" pitchFamily="2" charset="-94"/>
              </a:rPr>
              <a:t>iOS</a:t>
            </a:r>
            <a:r>
              <a:rPr lang="tr-TR" sz="1000" dirty="0">
                <a:latin typeface="Unbounded" pitchFamily="2" charset="-94"/>
              </a:rPr>
              <a:t> hem de </a:t>
            </a:r>
            <a:r>
              <a:rPr lang="tr-TR" sz="1000" b="1" dirty="0" err="1">
                <a:latin typeface="Unbounded" pitchFamily="2" charset="-94"/>
              </a:rPr>
              <a:t>Android</a:t>
            </a:r>
            <a:r>
              <a:rPr lang="tr-TR" sz="1000" dirty="0">
                <a:latin typeface="Unbounded" pitchFamily="2" charset="-94"/>
              </a:rPr>
              <a:t> uygulamaları geliştirmeyi mümkün kılar.</a:t>
            </a:r>
          </a:p>
          <a:p>
            <a:pPr marL="190510" indent="-190510">
              <a:lnSpc>
                <a:spcPts val="1300"/>
              </a:lnSpc>
              <a:buFont typeface="Arial" panose="020B0604020202020204" pitchFamily="34" charset="0"/>
              <a:buChar char="•"/>
            </a:pPr>
            <a:endParaRPr lang="tr-TR" sz="1000" dirty="0">
              <a:latin typeface="Unbounded" pitchFamily="2" charset="-94"/>
            </a:endParaRPr>
          </a:p>
          <a:p>
            <a:pPr marL="190510" indent="-190510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tr-TR" sz="1000" b="1" dirty="0">
                <a:latin typeface="Unbounded" pitchFamily="2" charset="-94"/>
              </a:rPr>
              <a:t>Widget</a:t>
            </a:r>
            <a:r>
              <a:rPr lang="tr-TR" sz="1000" dirty="0">
                <a:latin typeface="Unbounded" pitchFamily="2" charset="-94"/>
              </a:rPr>
              <a:t> Tabanlı Yapı: Kullanıcı ara yüzlerini oluşturmak için </a:t>
            </a:r>
            <a:r>
              <a:rPr lang="tr-TR" sz="1000" dirty="0" err="1">
                <a:latin typeface="Unbounded" pitchFamily="2" charset="-94"/>
              </a:rPr>
              <a:t>widget</a:t>
            </a:r>
            <a:r>
              <a:rPr lang="tr-TR" sz="1000" dirty="0">
                <a:latin typeface="Unbounded" pitchFamily="2" charset="-94"/>
              </a:rPr>
              <a:t> tabanlı bir yapı sunar. Bu, bileşenlerin modüler ve yeniden kullanılabilir olmasını sağlar.</a:t>
            </a:r>
          </a:p>
          <a:p>
            <a:pPr marL="190510" indent="-190510">
              <a:lnSpc>
                <a:spcPts val="1300"/>
              </a:lnSpc>
              <a:buFont typeface="Arial" panose="020B0604020202020204" pitchFamily="34" charset="0"/>
              <a:buChar char="•"/>
            </a:pPr>
            <a:endParaRPr lang="tr-TR" sz="1000" dirty="0">
              <a:latin typeface="Unbounded" pitchFamily="2" charset="-94"/>
            </a:endParaRPr>
          </a:p>
          <a:p>
            <a:pPr marL="190510" indent="-190510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tr-TR" sz="1000" dirty="0">
                <a:latin typeface="Unbounded" pitchFamily="2" charset="-94"/>
              </a:rPr>
              <a:t>Durum Yönetimi: </a:t>
            </a:r>
            <a:r>
              <a:rPr lang="tr-TR" sz="1000" b="1" dirty="0" err="1">
                <a:latin typeface="Unbounded" pitchFamily="2" charset="-94"/>
              </a:rPr>
              <a:t>GetX</a:t>
            </a:r>
            <a:r>
              <a:rPr lang="tr-TR" sz="1000" dirty="0">
                <a:latin typeface="Unbounded" pitchFamily="2" charset="-94"/>
              </a:rPr>
              <a:t> gibi araçlarla uygulama durumlarını kontrol ederek daha performanslı ve düzenli bir yapı oluşturdum.</a:t>
            </a:r>
            <a:endParaRPr lang="en-US" sz="1000" b="1" spc="67" dirty="0">
              <a:solidFill>
                <a:srgbClr val="231F20"/>
              </a:solidFill>
              <a:latin typeface="Unbounded" pitchFamily="2" charset="-94"/>
              <a:ea typeface="DM Sans"/>
              <a:cs typeface="DM Sans"/>
              <a:sym typeface="DM Sans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1DCE84B0-B9AF-AD49-9573-C11A392EB306}"/>
              </a:ext>
            </a:extLst>
          </p:cNvPr>
          <p:cNvSpPr txBox="1"/>
          <p:nvPr/>
        </p:nvSpPr>
        <p:spPr>
          <a:xfrm>
            <a:off x="1921358" y="1420931"/>
            <a:ext cx="9187553" cy="841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22"/>
              </a:lnSpc>
            </a:pPr>
            <a:r>
              <a:rPr lang="tr-TR" sz="1100" b="1" spc="67" dirty="0">
                <a:latin typeface="Unbounded" pitchFamily="2" charset="-94"/>
              </a:rPr>
              <a:t>API: </a:t>
            </a:r>
            <a:r>
              <a:rPr lang="tr-TR" sz="1100" b="1" spc="67" dirty="0" err="1">
                <a:latin typeface="Unbounded" pitchFamily="2" charset="-94"/>
              </a:rPr>
              <a:t>RESTful</a:t>
            </a:r>
            <a:r>
              <a:rPr lang="tr-TR" sz="1100" b="1" spc="67" dirty="0">
                <a:latin typeface="Unbounded" pitchFamily="2" charset="-94"/>
              </a:rPr>
              <a:t> yapıda geliştirildi.</a:t>
            </a:r>
            <a:endParaRPr lang="tr-TR" sz="1100" spc="67" dirty="0">
              <a:latin typeface="Unbounded" pitchFamily="2" charset="-94"/>
            </a:endParaRPr>
          </a:p>
          <a:p>
            <a:pPr marL="171450" indent="-171450">
              <a:lnSpc>
                <a:spcPts val="2322"/>
              </a:lnSpc>
              <a:buFont typeface="Arial" panose="020B0604020202020204" pitchFamily="34" charset="0"/>
              <a:buChar char="•"/>
            </a:pPr>
            <a:r>
              <a:rPr lang="tr-TR" sz="1000" spc="67" dirty="0">
                <a:latin typeface="Unbounded" pitchFamily="2" charset="-94"/>
              </a:rPr>
              <a:t>API uç noktaları </a:t>
            </a:r>
            <a:r>
              <a:rPr lang="tr-TR" sz="1000" b="1" spc="67" dirty="0" err="1">
                <a:latin typeface="Unbounded" pitchFamily="2" charset="-94"/>
              </a:rPr>
              <a:t>Swagger</a:t>
            </a:r>
            <a:r>
              <a:rPr lang="tr-TR" sz="1000" spc="67" dirty="0">
                <a:latin typeface="Unbounded" pitchFamily="2" charset="-94"/>
              </a:rPr>
              <a:t> ile test edildi.</a:t>
            </a:r>
          </a:p>
          <a:p>
            <a:pPr marL="171450" indent="-171450">
              <a:lnSpc>
                <a:spcPts val="2322"/>
              </a:lnSpc>
              <a:buFont typeface="Arial" panose="020B0604020202020204" pitchFamily="34" charset="0"/>
              <a:buChar char="•"/>
            </a:pPr>
            <a:r>
              <a:rPr lang="tr-TR" sz="1000" spc="67" dirty="0">
                <a:latin typeface="Unbounded" pitchFamily="2" charset="-94"/>
              </a:rPr>
              <a:t>GET, POST, PUT ve DELETE </a:t>
            </a:r>
            <a:r>
              <a:rPr lang="tr-TR" sz="1000" spc="67" dirty="0" err="1">
                <a:latin typeface="Unbounded" pitchFamily="2" charset="-94"/>
              </a:rPr>
              <a:t>metodlarıyla</a:t>
            </a:r>
            <a:r>
              <a:rPr lang="tr-TR" sz="1000" spc="67" dirty="0">
                <a:latin typeface="Unbounded" pitchFamily="2" charset="-94"/>
              </a:rPr>
              <a:t> tam </a:t>
            </a:r>
            <a:r>
              <a:rPr lang="tr-TR" sz="1000" b="1" spc="67" dirty="0">
                <a:latin typeface="Unbounded" pitchFamily="2" charset="-94"/>
              </a:rPr>
              <a:t>CRUD</a:t>
            </a:r>
            <a:r>
              <a:rPr lang="tr-TR" sz="1000" spc="67" dirty="0">
                <a:latin typeface="Unbounded" pitchFamily="2" charset="-94"/>
              </a:rPr>
              <a:t> işlemleri sağlandı.</a:t>
            </a:r>
            <a:endParaRPr lang="tr-TR" sz="1000" dirty="0">
              <a:latin typeface="Unbounded" pitchFamily="2" charset="-94"/>
            </a:endParaRPr>
          </a:p>
        </p:txBody>
      </p:sp>
      <p:pic>
        <p:nvPicPr>
          <p:cNvPr id="30" name="Resim 29">
            <a:extLst>
              <a:ext uri="{FF2B5EF4-FFF2-40B4-BE49-F238E27FC236}">
                <a16:creationId xmlns:a16="http://schemas.microsoft.com/office/drawing/2014/main" id="{C1C672E5-AFF1-E748-9B2F-8C777FB6278C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9" t="33085" r="59338" b="1647"/>
          <a:stretch/>
        </p:blipFill>
        <p:spPr bwMode="auto">
          <a:xfrm>
            <a:off x="898782" y="3784615"/>
            <a:ext cx="469157" cy="557458"/>
          </a:xfrm>
          <a:prstGeom prst="roundRect">
            <a:avLst>
              <a:gd name="adj" fmla="val 8594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7" descr="Design for Flutter: the best UI for your app - Mobivery">
            <a:extLst>
              <a:ext uri="{FF2B5EF4-FFF2-40B4-BE49-F238E27FC236}">
                <a16:creationId xmlns:a16="http://schemas.microsoft.com/office/drawing/2014/main" id="{8E1E67EB-42A9-C949-AE48-4069CEEE8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78" r="76433"/>
          <a:stretch/>
        </p:blipFill>
        <p:spPr bwMode="auto">
          <a:xfrm>
            <a:off x="942962" y="2777443"/>
            <a:ext cx="343986" cy="4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4A38B2DD-5699-864C-9C53-5AC7125EAB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963" y="1351983"/>
            <a:ext cx="581983" cy="58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8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3546360" y="4020603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016048">
            <a:off x="5535836" y="-1646545"/>
            <a:ext cx="7166309" cy="1791577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8"/>
          <p:cNvSpPr txBox="1"/>
          <p:nvPr/>
        </p:nvSpPr>
        <p:spPr>
          <a:xfrm>
            <a:off x="374678" y="362788"/>
            <a:ext cx="58420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tr-TR" sz="1867" spc="200" dirty="0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Proje Tanımı</a:t>
            </a:r>
            <a:endParaRPr lang="en-US" sz="1867" spc="200" dirty="0">
              <a:solidFill>
                <a:srgbClr val="770F3E"/>
              </a:solidFill>
              <a:latin typeface="Unbounded 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711200" y="1098401"/>
            <a:ext cx="104140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22"/>
              </a:lnSpc>
            </a:pPr>
            <a:r>
              <a:rPr lang="tr-TR" sz="1333" b="1" i="1" spc="67" dirty="0">
                <a:latin typeface="Unbounded" pitchFamily="2" charset="-94"/>
              </a:rPr>
              <a:t>Portal </a:t>
            </a:r>
            <a:r>
              <a:rPr lang="tr-TR" sz="1333" b="1" i="1" spc="67" dirty="0" err="1">
                <a:latin typeface="Unbounded" pitchFamily="2" charset="-94"/>
              </a:rPr>
              <a:t>Intellium</a:t>
            </a:r>
            <a:r>
              <a:rPr lang="tr-TR" sz="1333" b="1" i="1" spc="67" dirty="0">
                <a:latin typeface="Unbounded" pitchFamily="2" charset="-94"/>
              </a:rPr>
              <a:t> Projesi:</a:t>
            </a:r>
          </a:p>
          <a:p>
            <a:pPr>
              <a:lnSpc>
                <a:spcPts val="2322"/>
              </a:lnSpc>
            </a:pPr>
            <a:r>
              <a:rPr lang="tr-TR" sz="1067" dirty="0">
                <a:latin typeface="Unbounded" pitchFamily="2" charset="-94"/>
              </a:rPr>
              <a:t>Staj sürecimde proje geliştirme sırasıyla </a:t>
            </a:r>
            <a:r>
              <a:rPr lang="tr-TR" sz="1067" b="1" dirty="0" err="1">
                <a:latin typeface="Unbounded" pitchFamily="2" charset="-94"/>
              </a:rPr>
              <a:t>Backend</a:t>
            </a:r>
            <a:r>
              <a:rPr lang="tr-TR" sz="1067" b="1" dirty="0">
                <a:latin typeface="Unbounded" pitchFamily="2" charset="-94"/>
              </a:rPr>
              <a:t>, </a:t>
            </a:r>
            <a:r>
              <a:rPr lang="tr-TR" sz="1067" b="1" dirty="0" err="1">
                <a:latin typeface="Unbounded" pitchFamily="2" charset="-94"/>
              </a:rPr>
              <a:t>Frontend</a:t>
            </a:r>
            <a:r>
              <a:rPr lang="tr-TR" sz="1067" b="1" dirty="0">
                <a:latin typeface="Unbounded" pitchFamily="2" charset="-94"/>
              </a:rPr>
              <a:t> </a:t>
            </a:r>
            <a:r>
              <a:rPr lang="tr-TR" sz="1067" dirty="0">
                <a:latin typeface="Unbounded" pitchFamily="2" charset="-94"/>
              </a:rPr>
              <a:t>ve </a:t>
            </a:r>
            <a:r>
              <a:rPr lang="tr-TR" sz="1067" b="1" dirty="0">
                <a:latin typeface="Unbounded" pitchFamily="2" charset="-94"/>
              </a:rPr>
              <a:t>Mobile</a:t>
            </a:r>
            <a:r>
              <a:rPr lang="tr-TR" sz="1067" dirty="0">
                <a:latin typeface="Unbounded" pitchFamily="2" charset="-94"/>
              </a:rPr>
              <a:t> aşamalarını kapsadı. İlk olarak </a:t>
            </a:r>
            <a:r>
              <a:rPr lang="tr-TR" sz="1067" b="1" dirty="0" err="1">
                <a:latin typeface="Unbounded" pitchFamily="2" charset="-94"/>
              </a:rPr>
              <a:t>Backend</a:t>
            </a:r>
            <a:r>
              <a:rPr lang="tr-TR" sz="1067" dirty="0">
                <a:latin typeface="Unbounded" pitchFamily="2" charset="-94"/>
              </a:rPr>
              <a:t> geliştirildi; ardından, </a:t>
            </a:r>
            <a:r>
              <a:rPr lang="tr-TR" sz="1067" b="1" dirty="0" err="1">
                <a:latin typeface="Unbounded" pitchFamily="2" charset="-94"/>
              </a:rPr>
              <a:t>Frontend</a:t>
            </a:r>
            <a:r>
              <a:rPr lang="tr-TR" sz="1067" dirty="0">
                <a:latin typeface="Unbounded" pitchFamily="2" charset="-94"/>
              </a:rPr>
              <a:t> kısmı eklenerek kullanıcı </a:t>
            </a:r>
            <a:r>
              <a:rPr lang="tr-TR" sz="1067" dirty="0" err="1">
                <a:latin typeface="Unbounded" pitchFamily="2" charset="-94"/>
              </a:rPr>
              <a:t>arayüzleri</a:t>
            </a:r>
            <a:r>
              <a:rPr lang="tr-TR" sz="1067" dirty="0">
                <a:latin typeface="Unbounded" pitchFamily="2" charset="-94"/>
              </a:rPr>
              <a:t> oluşturuldu. Son aşamada, </a:t>
            </a:r>
            <a:r>
              <a:rPr lang="tr-TR" sz="1067" b="1" dirty="0">
                <a:latin typeface="Unbounded" pitchFamily="2" charset="-94"/>
              </a:rPr>
              <a:t>mobil</a:t>
            </a:r>
            <a:r>
              <a:rPr lang="tr-TR" sz="1067" dirty="0">
                <a:latin typeface="Unbounded" pitchFamily="2" charset="-94"/>
              </a:rPr>
              <a:t> uygulama için API entegrasyonu ve kullanıcı deneyimi odaklı tasarımlar yapıldı.</a:t>
            </a:r>
          </a:p>
        </p:txBody>
      </p:sp>
      <p:pic>
        <p:nvPicPr>
          <p:cNvPr id="25" name="Resim 24" descr="C:\Users\Shakespeare\Desktop\staj resimleri\portal app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22"/>
          <a:stretch/>
        </p:blipFill>
        <p:spPr bwMode="auto">
          <a:xfrm>
            <a:off x="7641356" y="2311251"/>
            <a:ext cx="3476500" cy="1988565"/>
          </a:xfrm>
          <a:prstGeom prst="roundRect">
            <a:avLst>
              <a:gd name="adj" fmla="val 4580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7" name="Resim 26" descr="C:\Users\Shakespeare\Desktop\staj resimleri\portal app.pn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47"/>
          <a:stretch/>
        </p:blipFill>
        <p:spPr bwMode="auto">
          <a:xfrm>
            <a:off x="7641356" y="4455516"/>
            <a:ext cx="3574186" cy="2040172"/>
          </a:xfrm>
          <a:prstGeom prst="roundRect">
            <a:avLst>
              <a:gd name="adj" fmla="val 4580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24F0CAF2-8F2D-6A4F-96F5-E8DF4F13FD4D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789" y="3764564"/>
            <a:ext cx="5300670" cy="2730648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05916930-B1E2-A444-B880-C938625A5E2F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4" y="2579245"/>
            <a:ext cx="5734349" cy="72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3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-73152"/>
            <a:ext cx="12192000" cy="787400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55579" y="-2988420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>
            <a:off x="-1862323" y="-2368216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3156519" y="22494"/>
            <a:ext cx="6489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</a:t>
            </a:r>
            <a:r>
              <a:rPr lang="tr-TR" sz="3200" noProof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Intellium</a:t>
            </a:r>
            <a:r>
              <a:rPr lang="tr-TR" sz="32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Backend</a:t>
            </a:r>
            <a:endParaRPr lang="en-US" sz="3200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39" name="Dikdörtgen 38"/>
          <p:cNvSpPr/>
          <p:nvPr/>
        </p:nvSpPr>
        <p:spPr>
          <a:xfrm>
            <a:off x="765360" y="1619390"/>
            <a:ext cx="6668503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000" b="1" dirty="0"/>
              <a:t>Proje Analizi ve Genel Yapı</a:t>
            </a:r>
          </a:p>
          <a:p>
            <a:endParaRPr lang="tr-TR" sz="1000" dirty="0"/>
          </a:p>
          <a:p>
            <a:r>
              <a:rPr lang="tr-TR" sz="1000" b="1" dirty="0" err="1"/>
              <a:t>WebAPI</a:t>
            </a:r>
            <a:r>
              <a:rPr lang="tr-TR" sz="1000" b="1" dirty="0"/>
              <a:t> → Business:</a:t>
            </a:r>
          </a:p>
          <a:p>
            <a:endParaRPr lang="tr-T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000" dirty="0"/>
              <a:t>Kullanıcı veya istemci (</a:t>
            </a:r>
            <a:r>
              <a:rPr lang="tr-TR" sz="1000" b="1" dirty="0" err="1"/>
              <a:t>frontend</a:t>
            </a:r>
            <a:r>
              <a:rPr lang="tr-TR" sz="1000" dirty="0"/>
              <a:t> ya da </a:t>
            </a:r>
            <a:r>
              <a:rPr lang="tr-TR" sz="1000" b="1" dirty="0"/>
              <a:t>mobil</a:t>
            </a:r>
            <a:r>
              <a:rPr lang="tr-TR" sz="1000" dirty="0"/>
              <a:t>) tarafından yapılan </a:t>
            </a:r>
            <a:r>
              <a:rPr lang="tr-TR" sz="1000" b="1" dirty="0"/>
              <a:t>HTTP</a:t>
            </a:r>
            <a:r>
              <a:rPr lang="tr-TR" sz="1000" dirty="0"/>
              <a:t> istekleri (örneğin, bir bilet ekleme veya listeleme isteği), </a:t>
            </a:r>
            <a:r>
              <a:rPr lang="tr-TR" sz="1000" b="1" dirty="0" err="1"/>
              <a:t>WebAPI</a:t>
            </a:r>
            <a:r>
              <a:rPr lang="tr-TR" sz="1000" dirty="0"/>
              <a:t> katmanındaki </a:t>
            </a:r>
            <a:r>
              <a:rPr lang="tr-TR" sz="1000" dirty="0" err="1"/>
              <a:t>controller'lara</a:t>
            </a:r>
            <a:r>
              <a:rPr lang="tr-TR" sz="1000" dirty="0"/>
              <a:t> gelir.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000" dirty="0" err="1"/>
              <a:t>Controller'lar</a:t>
            </a:r>
            <a:r>
              <a:rPr lang="tr-TR" sz="1000" dirty="0"/>
              <a:t>, gelen istekleri işler ve ilgili iş mantığını uygulaması için </a:t>
            </a:r>
            <a:r>
              <a:rPr lang="tr-TR" sz="1000" b="1" dirty="0"/>
              <a:t>Business</a:t>
            </a:r>
            <a:r>
              <a:rPr lang="tr-TR" sz="1000" dirty="0"/>
              <a:t> katmanına yönlendirir.</a:t>
            </a:r>
          </a:p>
          <a:p>
            <a:r>
              <a:rPr lang="tr-TR" sz="1000" b="1" dirty="0"/>
              <a:t>Business → </a:t>
            </a:r>
            <a:r>
              <a:rPr lang="tr-TR" sz="1000" b="1" dirty="0" err="1"/>
              <a:t>DataAccess</a:t>
            </a:r>
            <a:r>
              <a:rPr lang="tr-TR" sz="1000" b="1" dirty="0"/>
              <a:t>:</a:t>
            </a:r>
          </a:p>
          <a:p>
            <a:endParaRPr lang="tr-T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000" b="1" dirty="0"/>
              <a:t>Business</a:t>
            </a:r>
            <a:r>
              <a:rPr lang="tr-TR" sz="1000" dirty="0"/>
              <a:t> katmanındaki servisler, iş mantığını uygular ve gerekirse </a:t>
            </a:r>
            <a:r>
              <a:rPr lang="tr-TR" sz="1000" b="1" dirty="0" err="1"/>
              <a:t>veritabanı</a:t>
            </a:r>
            <a:r>
              <a:rPr lang="tr-TR" sz="1000" dirty="0"/>
              <a:t> işlemleri için </a:t>
            </a:r>
            <a:r>
              <a:rPr lang="tr-TR" sz="1000" b="1" dirty="0" err="1"/>
              <a:t>DataAccess</a:t>
            </a:r>
            <a:r>
              <a:rPr lang="tr-TR" sz="1000" dirty="0"/>
              <a:t> katmanına istek gönderir.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000" dirty="0"/>
              <a:t>Örneğin, bir bilet oluşturulacaksa, </a:t>
            </a:r>
            <a:r>
              <a:rPr lang="tr-TR" sz="1000" b="1" dirty="0"/>
              <a:t>Business</a:t>
            </a:r>
            <a:r>
              <a:rPr lang="tr-TR" sz="1000" dirty="0"/>
              <a:t> katmanı </a:t>
            </a:r>
            <a:r>
              <a:rPr lang="tr-TR" sz="1000" dirty="0" err="1"/>
              <a:t>validasyonları</a:t>
            </a:r>
            <a:r>
              <a:rPr lang="tr-TR" sz="1000" dirty="0"/>
              <a:t> yapar ve </a:t>
            </a:r>
            <a:r>
              <a:rPr lang="tr-TR" sz="1000" b="1" dirty="0" err="1"/>
              <a:t>DataAccess</a:t>
            </a:r>
            <a:r>
              <a:rPr lang="tr-TR" sz="1000" dirty="0"/>
              <a:t> katmanındaki </a:t>
            </a:r>
            <a:r>
              <a:rPr lang="tr-TR" sz="1000" dirty="0" err="1"/>
              <a:t>repository'yi</a:t>
            </a:r>
            <a:r>
              <a:rPr lang="tr-TR" sz="1000" dirty="0"/>
              <a:t> çağırarak </a:t>
            </a:r>
            <a:r>
              <a:rPr lang="tr-TR" sz="1000" b="1" dirty="0" err="1"/>
              <a:t>veritabanına</a:t>
            </a:r>
            <a:r>
              <a:rPr lang="tr-TR" sz="1000" dirty="0"/>
              <a:t> veri eklenmesini sağlar.</a:t>
            </a:r>
          </a:p>
          <a:p>
            <a:r>
              <a:rPr lang="tr-TR" sz="1000" b="1" dirty="0" err="1"/>
              <a:t>DataAccess</a:t>
            </a:r>
            <a:r>
              <a:rPr lang="tr-TR" sz="1000" b="1" dirty="0"/>
              <a:t> → </a:t>
            </a:r>
            <a:r>
              <a:rPr lang="tr-TR" sz="1000" b="1" dirty="0" err="1"/>
              <a:t>Entities</a:t>
            </a:r>
            <a:r>
              <a:rPr lang="tr-TR" sz="1000" b="1" dirty="0"/>
              <a:t>:</a:t>
            </a:r>
          </a:p>
          <a:p>
            <a:endParaRPr lang="tr-T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000" b="1" dirty="0" err="1"/>
              <a:t>DataAccess</a:t>
            </a:r>
            <a:r>
              <a:rPr lang="tr-TR" sz="1000" dirty="0"/>
              <a:t> katmanı, </a:t>
            </a:r>
            <a:r>
              <a:rPr lang="tr-TR" sz="1000" b="1" dirty="0" err="1"/>
              <a:t>Entities</a:t>
            </a:r>
            <a:r>
              <a:rPr lang="tr-TR" sz="1000" dirty="0"/>
              <a:t> katmanında tanımlı modelleri kullanarak </a:t>
            </a:r>
            <a:r>
              <a:rPr lang="tr-TR" sz="1000" b="1" dirty="0" err="1"/>
              <a:t>veritabanı</a:t>
            </a:r>
            <a:r>
              <a:rPr lang="tr-TR" sz="1000" dirty="0"/>
              <a:t> işlemlerini gerçekleştirir.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000" dirty="0" err="1"/>
              <a:t>Entity</a:t>
            </a:r>
            <a:r>
              <a:rPr lang="tr-TR" sz="1000" dirty="0"/>
              <a:t> Framework gibi bir </a:t>
            </a:r>
            <a:r>
              <a:rPr lang="tr-TR" sz="1000" b="1" dirty="0"/>
              <a:t>ORM</a:t>
            </a:r>
            <a:r>
              <a:rPr lang="tr-TR" sz="1000" dirty="0"/>
              <a:t> aracı, </a:t>
            </a:r>
            <a:r>
              <a:rPr lang="tr-TR" sz="1000" dirty="0" err="1"/>
              <a:t>veritabanındaki</a:t>
            </a:r>
            <a:r>
              <a:rPr lang="tr-TR" sz="1000" dirty="0"/>
              <a:t> tablolar ve kodda kullanılan sınıflar arasında bağlantıyı sağlar. Örneğin, bir </a:t>
            </a:r>
            <a:r>
              <a:rPr lang="tr-TR" sz="1000" b="1" dirty="0" err="1"/>
              <a:t>Ticket</a:t>
            </a:r>
            <a:r>
              <a:rPr lang="tr-TR" sz="1000" dirty="0"/>
              <a:t> sınıfı, </a:t>
            </a:r>
            <a:r>
              <a:rPr lang="tr-TR" sz="1000" b="1" dirty="0" err="1"/>
              <a:t>Tickets</a:t>
            </a:r>
            <a:r>
              <a:rPr lang="tr-TR" sz="1000" dirty="0"/>
              <a:t> tablosunu temsil eder.</a:t>
            </a:r>
          </a:p>
          <a:p>
            <a:r>
              <a:rPr lang="tr-TR" sz="1000" b="1" dirty="0" err="1"/>
              <a:t>Core</a:t>
            </a:r>
            <a:r>
              <a:rPr lang="tr-TR" sz="1000" b="1" dirty="0"/>
              <a:t>:</a:t>
            </a:r>
          </a:p>
          <a:p>
            <a:endParaRPr lang="tr-T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000" b="1" dirty="0" err="1"/>
              <a:t>Core</a:t>
            </a:r>
            <a:r>
              <a:rPr lang="tr-TR" sz="1000" dirty="0"/>
              <a:t> katmanı, tüm katmanlar arasında ortak kullanılan soyutlamaları, genel kuralları ve temel sınıfları içerir.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000" dirty="0"/>
              <a:t>Örneğin: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tr-TR" sz="1000" b="1" dirty="0"/>
              <a:t>Business</a:t>
            </a:r>
            <a:r>
              <a:rPr lang="tr-TR" sz="1000" dirty="0"/>
              <a:t> katmanı, </a:t>
            </a:r>
            <a:r>
              <a:rPr lang="tr-TR" sz="1000" dirty="0" err="1"/>
              <a:t>Core'daki</a:t>
            </a:r>
            <a:r>
              <a:rPr lang="tr-TR" sz="1000" dirty="0"/>
              <a:t> </a:t>
            </a:r>
            <a:r>
              <a:rPr lang="tr-TR" sz="1000" dirty="0" err="1"/>
              <a:t>interface'ler</a:t>
            </a:r>
            <a:r>
              <a:rPr lang="tr-TR" sz="1000" dirty="0"/>
              <a:t> üzerinden </a:t>
            </a:r>
            <a:r>
              <a:rPr lang="tr-TR" sz="1000" b="1" dirty="0" err="1"/>
              <a:t>DataAccess</a:t>
            </a:r>
            <a:r>
              <a:rPr lang="tr-TR" sz="1000" dirty="0"/>
              <a:t> katmanına erişir.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tr-TR" sz="1000" dirty="0" err="1"/>
              <a:t>DataAccess</a:t>
            </a:r>
            <a:r>
              <a:rPr lang="tr-TR" sz="1000" dirty="0"/>
              <a:t>, </a:t>
            </a:r>
            <a:r>
              <a:rPr lang="tr-TR" sz="1000" dirty="0" err="1"/>
              <a:t>IEntityRepository</a:t>
            </a:r>
            <a:r>
              <a:rPr lang="tr-TR" sz="1000" dirty="0"/>
              <a:t>&lt;T&gt; gibi genel </a:t>
            </a:r>
            <a:r>
              <a:rPr lang="tr-TR" sz="1000" dirty="0" err="1"/>
              <a:t>interface'leri</a:t>
            </a:r>
            <a:r>
              <a:rPr lang="tr-TR" sz="1000" dirty="0"/>
              <a:t> kullanarak tekrar eden işlemleri merkezi bir şekilde tanımlar.</a:t>
            </a:r>
          </a:p>
          <a:p>
            <a:r>
              <a:rPr lang="tr-TR" sz="1000" b="1" dirty="0" err="1"/>
              <a:t>Entities</a:t>
            </a:r>
            <a:r>
              <a:rPr lang="tr-TR" sz="1000" b="1" dirty="0"/>
              <a:t> → </a:t>
            </a:r>
            <a:r>
              <a:rPr lang="tr-TR" sz="1000" b="1" dirty="0" err="1"/>
              <a:t>WebAPI</a:t>
            </a:r>
            <a:r>
              <a:rPr lang="tr-TR" sz="1000" b="1" dirty="0"/>
              <a:t>:</a:t>
            </a:r>
          </a:p>
          <a:p>
            <a:endParaRPr lang="tr-TR" sz="1000" dirty="0"/>
          </a:p>
          <a:p>
            <a:r>
              <a:rPr lang="tr-TR" sz="1000" b="1" dirty="0" err="1"/>
              <a:t>Entities</a:t>
            </a:r>
            <a:r>
              <a:rPr lang="tr-TR" sz="1000" dirty="0"/>
              <a:t> katmanındaki </a:t>
            </a:r>
            <a:r>
              <a:rPr lang="tr-TR" sz="1000" b="1" dirty="0" err="1"/>
              <a:t>DTO'lar</a:t>
            </a:r>
            <a:r>
              <a:rPr lang="tr-TR" sz="1000" dirty="0"/>
              <a:t> (örneğin </a:t>
            </a:r>
            <a:r>
              <a:rPr lang="tr-TR" sz="1000" dirty="0" err="1"/>
              <a:t>GetTicketDto</a:t>
            </a:r>
            <a:r>
              <a:rPr lang="tr-TR" sz="1000" dirty="0"/>
              <a:t>), verilerin dış dünyaya döndürülmesi için kullanılır.</a:t>
            </a:r>
          </a:p>
          <a:p>
            <a:r>
              <a:rPr lang="tr-TR" sz="1000" dirty="0" err="1"/>
              <a:t>WebAPI</a:t>
            </a:r>
            <a:r>
              <a:rPr lang="tr-TR" sz="1000" dirty="0"/>
              <a:t> katmanı, gelen veriyi uygun bir formata dönüştürür (JSON gibi) ve istemciye iletir.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B5C66B30-A3EA-9A4C-8908-720E27EE646F}"/>
              </a:ext>
            </a:extLst>
          </p:cNvPr>
          <p:cNvSpPr txBox="1"/>
          <p:nvPr/>
        </p:nvSpPr>
        <p:spPr>
          <a:xfrm>
            <a:off x="859393" y="1019265"/>
            <a:ext cx="58420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tr-TR" sz="1867" spc="200" dirty="0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Proje Tanımı</a:t>
            </a:r>
            <a:endParaRPr lang="en-US" sz="1867" spc="200" dirty="0">
              <a:solidFill>
                <a:srgbClr val="770F3E"/>
              </a:solidFill>
              <a:latin typeface="Unbounded 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1800C48-2837-5A4E-9804-2A5676EC6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346" y="1301394"/>
            <a:ext cx="4652063" cy="2891943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8B4BA74-1F82-A94A-82E5-EC6280A1E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796" y="4391939"/>
            <a:ext cx="2857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71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976968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266000" y="-1345443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tr-TR" dirty="0"/>
              <a:t>z</a:t>
            </a:r>
          </a:p>
        </p:txBody>
      </p:sp>
      <p:sp>
        <p:nvSpPr>
          <p:cNvPr id="38" name="Dikdörtgen 37"/>
          <p:cNvSpPr/>
          <p:nvPr/>
        </p:nvSpPr>
        <p:spPr>
          <a:xfrm>
            <a:off x="28513" y="194571"/>
            <a:ext cx="280878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</a:t>
            </a:r>
            <a:r>
              <a:rPr lang="tr-TR" sz="1333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Intellium</a:t>
            </a:r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</a:t>
            </a:r>
            <a:r>
              <a:rPr lang="tr-TR" sz="1333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Backend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3190183" y="194571"/>
            <a:ext cx="58737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Sınıf Tasarımı ve </a:t>
            </a:r>
            <a:r>
              <a:rPr lang="tr-TR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Veritabanı</a:t>
            </a:r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Entegrasyonu</a:t>
            </a:r>
          </a:p>
        </p:txBody>
      </p:sp>
      <p:sp>
        <p:nvSpPr>
          <p:cNvPr id="2" name="Dikdörtgen 1"/>
          <p:cNvSpPr/>
          <p:nvPr/>
        </p:nvSpPr>
        <p:spPr>
          <a:xfrm>
            <a:off x="514844" y="1253777"/>
            <a:ext cx="8215398" cy="4162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100" b="1" dirty="0">
                <a:solidFill>
                  <a:srgbClr val="770F3E"/>
                </a:solidFill>
                <a:latin typeface="Unbounded" pitchFamily="2" charset="-94"/>
              </a:rPr>
              <a:t>Sınıf Tasarımı ve </a:t>
            </a:r>
            <a:r>
              <a:rPr lang="tr-TR" altLang="tr-TR" sz="1100" b="1" dirty="0" err="1">
                <a:solidFill>
                  <a:srgbClr val="770F3E"/>
                </a:solidFill>
                <a:latin typeface="Unbounded" pitchFamily="2" charset="-94"/>
              </a:rPr>
              <a:t>Veritabanı</a:t>
            </a:r>
            <a:endParaRPr lang="tr-TR" altLang="tr-TR" sz="1100" b="1" dirty="0">
              <a:solidFill>
                <a:srgbClr val="770F3E"/>
              </a:solidFill>
              <a:latin typeface="Unbounded" pitchFamily="2" charset="-94"/>
            </a:endParaRP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1000" dirty="0">
              <a:solidFill>
                <a:srgbClr val="770F3E"/>
              </a:solidFill>
              <a:latin typeface="Unbounded" pitchFamily="2" charset="-94"/>
            </a:endParaRP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b="1" dirty="0">
                <a:latin typeface="Unbounded" pitchFamily="2" charset="-94"/>
              </a:rPr>
              <a:t>Sınıflar: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b="1" dirty="0" err="1">
                <a:latin typeface="Unbounded" pitchFamily="2" charset="-94"/>
              </a:rPr>
              <a:t>Ticket</a:t>
            </a:r>
            <a:r>
              <a:rPr lang="tr-TR" altLang="tr-TR" sz="1000" dirty="0">
                <a:latin typeface="Unbounded" pitchFamily="2" charset="-94"/>
              </a:rPr>
              <a:t>: Bilet bilgilerini içerir (</a:t>
            </a:r>
            <a:r>
              <a:rPr lang="tr-TR" altLang="tr-TR" sz="1000" dirty="0" err="1">
                <a:latin typeface="Unbounded" pitchFamily="2" charset="-94"/>
              </a:rPr>
              <a:t>Id</a:t>
            </a:r>
            <a:r>
              <a:rPr lang="tr-TR" altLang="tr-TR" sz="1000" dirty="0">
                <a:latin typeface="Unbounded" pitchFamily="2" charset="-94"/>
              </a:rPr>
              <a:t>, Name, </a:t>
            </a:r>
            <a:r>
              <a:rPr lang="tr-TR" altLang="tr-TR" sz="1000" dirty="0" err="1">
                <a:latin typeface="Unbounded" pitchFamily="2" charset="-94"/>
              </a:rPr>
              <a:t>Status</a:t>
            </a:r>
            <a:r>
              <a:rPr lang="tr-TR" altLang="tr-TR" sz="1000" dirty="0">
                <a:latin typeface="Unbounded" pitchFamily="2" charset="-94"/>
              </a:rPr>
              <a:t> vb.).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b="1" dirty="0" err="1">
                <a:latin typeface="Unbounded" pitchFamily="2" charset="-94"/>
              </a:rPr>
              <a:t>TicketAttachment</a:t>
            </a:r>
            <a:r>
              <a:rPr lang="tr-TR" altLang="tr-TR" sz="1000" dirty="0">
                <a:latin typeface="Unbounded" pitchFamily="2" charset="-94"/>
              </a:rPr>
              <a:t>: Dosya eklerini yönetir.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b="1" dirty="0" err="1">
                <a:latin typeface="Unbounded" pitchFamily="2" charset="-94"/>
              </a:rPr>
              <a:t>TicketComment</a:t>
            </a:r>
            <a:r>
              <a:rPr lang="tr-TR" altLang="tr-TR" sz="1000" dirty="0">
                <a:latin typeface="Unbounded" pitchFamily="2" charset="-94"/>
              </a:rPr>
              <a:t>: Yorum bilgileri ve ilişkiler.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b="1" dirty="0" err="1">
                <a:latin typeface="Unbounded" pitchFamily="2" charset="-94"/>
              </a:rPr>
              <a:t>TicketCommentReply</a:t>
            </a:r>
            <a:r>
              <a:rPr lang="tr-TR" altLang="tr-TR" sz="1000" dirty="0">
                <a:latin typeface="Unbounded" pitchFamily="2" charset="-94"/>
              </a:rPr>
              <a:t>: Yorumlara yapılan cevaplar.</a:t>
            </a: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b="1" dirty="0">
                <a:latin typeface="Unbounded" pitchFamily="2" charset="-94"/>
              </a:rPr>
              <a:t>Adımlar:</a:t>
            </a:r>
          </a:p>
          <a:p>
            <a:pPr marL="685800" lvl="1" indent="-22860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1000" dirty="0">
                <a:latin typeface="Unbounded" pitchFamily="2" charset="-94"/>
              </a:rPr>
              <a:t>Sınıf Tasarımı: Her sınıf bir </a:t>
            </a:r>
            <a:r>
              <a:rPr lang="tr-TR" altLang="tr-TR" sz="1000" dirty="0" err="1">
                <a:latin typeface="Unbounded" pitchFamily="2" charset="-94"/>
              </a:rPr>
              <a:t>veritabanı</a:t>
            </a:r>
            <a:r>
              <a:rPr lang="tr-TR" altLang="tr-TR" sz="1000" dirty="0">
                <a:latin typeface="Unbounded" pitchFamily="2" charset="-94"/>
              </a:rPr>
              <a:t> tablosunu temsil eder.</a:t>
            </a:r>
          </a:p>
          <a:p>
            <a:pPr marL="685800" lvl="1" indent="-22860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1000" dirty="0" err="1">
                <a:latin typeface="Unbounded" pitchFamily="2" charset="-94"/>
              </a:rPr>
              <a:t>Entity</a:t>
            </a:r>
            <a:r>
              <a:rPr lang="tr-TR" altLang="tr-TR" sz="1000" dirty="0">
                <a:latin typeface="Unbounded" pitchFamily="2" charset="-94"/>
              </a:rPr>
              <a:t> Framework Kullanımı: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dirty="0" err="1">
                <a:latin typeface="Unbounded" pitchFamily="2" charset="-94"/>
              </a:rPr>
              <a:t>Context</a:t>
            </a:r>
            <a:r>
              <a:rPr lang="tr-TR" altLang="tr-TR" sz="1000" dirty="0">
                <a:latin typeface="Unbounded" pitchFamily="2" charset="-94"/>
              </a:rPr>
              <a:t> sınıfına yeni sınıfların eklenmesi.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dirty="0">
                <a:latin typeface="Unbounded" pitchFamily="2" charset="-94"/>
              </a:rPr>
              <a:t>Migration oluşturularak sınıfların </a:t>
            </a:r>
            <a:r>
              <a:rPr lang="tr-TR" altLang="tr-TR" sz="1000" dirty="0" err="1">
                <a:latin typeface="Unbounded" pitchFamily="2" charset="-94"/>
              </a:rPr>
              <a:t>veritabanına</a:t>
            </a:r>
            <a:r>
              <a:rPr lang="tr-TR" altLang="tr-TR" sz="1000" dirty="0">
                <a:latin typeface="Unbounded" pitchFamily="2" charset="-94"/>
              </a:rPr>
              <a:t> eklenmesi.</a:t>
            </a:r>
          </a:p>
          <a:p>
            <a:pPr marL="685800" lvl="1" indent="-22860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1000" dirty="0">
                <a:latin typeface="Unbounded" pitchFamily="2" charset="-94"/>
              </a:rPr>
              <a:t>İlişkiler: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dirty="0">
                <a:latin typeface="Unbounded" pitchFamily="2" charset="-94"/>
              </a:rPr>
              <a:t>Yorum ve cevaplar arasında </a:t>
            </a:r>
            <a:r>
              <a:rPr lang="tr-TR" altLang="tr-TR" sz="1000" dirty="0" err="1">
                <a:latin typeface="Unbounded" pitchFamily="2" charset="-94"/>
              </a:rPr>
              <a:t>TicketId</a:t>
            </a:r>
            <a:r>
              <a:rPr lang="tr-TR" altLang="tr-TR" sz="1000" dirty="0">
                <a:latin typeface="Unbounded" pitchFamily="2" charset="-94"/>
              </a:rPr>
              <a:t> veya </a:t>
            </a:r>
            <a:r>
              <a:rPr lang="tr-TR" altLang="tr-TR" sz="1000" dirty="0" err="1">
                <a:latin typeface="Unbounded" pitchFamily="2" charset="-94"/>
              </a:rPr>
              <a:t>TicketCommentId</a:t>
            </a:r>
            <a:r>
              <a:rPr lang="tr-TR" altLang="tr-TR" sz="1000" dirty="0">
                <a:latin typeface="Unbounded" pitchFamily="2" charset="-94"/>
              </a:rPr>
              <a:t> ile ilişkilerin tanımlanması</a:t>
            </a:r>
            <a:r>
              <a:rPr lang="tr-TR" altLang="tr-TR" sz="1000" dirty="0">
                <a:solidFill>
                  <a:srgbClr val="770F3E"/>
                </a:solidFill>
                <a:latin typeface="Unbounded" pitchFamily="2" charset="-94"/>
              </a:rPr>
              <a:t>.</a:t>
            </a:r>
            <a:endParaRPr lang="tr-TR" altLang="tr-TR" sz="1000" dirty="0">
              <a:latin typeface="Unbounded" pitchFamily="2" charset="-94"/>
            </a:endParaRP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99BAFF0A-EAF5-6F4E-A89D-ECD8A140C1E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617" y="810643"/>
            <a:ext cx="3095625" cy="2705100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EB842F0D-6601-3C4D-823B-1CC64782D59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875" y="810643"/>
            <a:ext cx="3009900" cy="1828800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B448E335-EA4E-074F-A50A-E3EFB2C20B28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58" y="4739862"/>
            <a:ext cx="2914650" cy="1781175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96BD2415-1C58-8240-A85D-0A0FF49ACDA2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58" y="3005406"/>
            <a:ext cx="3190875" cy="1504950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14E960DF-AD03-5D4E-88C3-F759D14328F6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88" y="5487736"/>
            <a:ext cx="40957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72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3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152400" y="200303"/>
            <a:ext cx="257955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Intellium Mobile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3328432" y="194571"/>
            <a:ext cx="60308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API Oluşturma - POST ve </a:t>
            </a:r>
            <a:r>
              <a:rPr lang="tr-TR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Ticket</a:t>
            </a:r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Ekleme İşlemi</a:t>
            </a:r>
          </a:p>
        </p:txBody>
      </p:sp>
      <p:sp>
        <p:nvSpPr>
          <p:cNvPr id="2" name="Dikdörtgen 1"/>
          <p:cNvSpPr/>
          <p:nvPr/>
        </p:nvSpPr>
        <p:spPr>
          <a:xfrm>
            <a:off x="681838" y="906862"/>
            <a:ext cx="7721600" cy="5653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en" altLang="tr-TR" sz="1067" b="1" dirty="0">
                <a:solidFill>
                  <a:srgbClr val="770F3E"/>
                </a:solidFill>
                <a:latin typeface="Unbounded" pitchFamily="2" charset="-94"/>
              </a:rPr>
              <a:t>Ticket </a:t>
            </a:r>
            <a:r>
              <a:rPr lang="en" altLang="tr-TR" sz="1067" b="1" dirty="0" err="1">
                <a:solidFill>
                  <a:srgbClr val="770F3E"/>
                </a:solidFill>
                <a:latin typeface="Unbounded" pitchFamily="2" charset="-94"/>
              </a:rPr>
              <a:t>Ekleme</a:t>
            </a:r>
            <a:r>
              <a:rPr lang="en" altLang="tr-TR" sz="1067" b="1" dirty="0">
                <a:solidFill>
                  <a:srgbClr val="770F3E"/>
                </a:solidFill>
                <a:latin typeface="Unbounded" pitchFamily="2" charset="-94"/>
              </a:rPr>
              <a:t> </a:t>
            </a:r>
            <a:r>
              <a:rPr lang="en" altLang="tr-TR" sz="1067" b="1" dirty="0" err="1">
                <a:solidFill>
                  <a:srgbClr val="770F3E"/>
                </a:solidFill>
                <a:latin typeface="Unbounded" pitchFamily="2" charset="-94"/>
              </a:rPr>
              <a:t>API'si</a:t>
            </a:r>
            <a:r>
              <a:rPr lang="en" altLang="tr-TR" sz="1067" b="1" dirty="0">
                <a:solidFill>
                  <a:srgbClr val="770F3E"/>
                </a:solidFill>
                <a:latin typeface="Unbounded" pitchFamily="2" charset="-94"/>
              </a:rPr>
              <a:t> (POST - Add())</a:t>
            </a: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:</a:t>
            </a:r>
            <a:endParaRPr lang="tr-TR" altLang="tr-TR" sz="1000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endParaRPr lang="tr-TR" altLang="tr-TR" sz="1000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1000" b="1" dirty="0">
                <a:latin typeface="Unbounded" pitchFamily="2" charset="-94"/>
              </a:rPr>
              <a:t>Adım 1: </a:t>
            </a:r>
            <a:r>
              <a:rPr lang="tr-TR" altLang="tr-TR" sz="1000" b="1" dirty="0" err="1">
                <a:latin typeface="Unbounded" pitchFamily="2" charset="-94"/>
              </a:rPr>
              <a:t>AddTicketDto</a:t>
            </a:r>
            <a:r>
              <a:rPr lang="tr-TR" altLang="tr-TR" sz="1000" b="1" dirty="0">
                <a:latin typeface="Unbounded" pitchFamily="2" charset="-94"/>
              </a:rPr>
              <a:t> Sınıfı</a:t>
            </a: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 err="1">
                <a:latin typeface="Unbounded" pitchFamily="2" charset="-94"/>
              </a:rPr>
              <a:t>AddTicketDto</a:t>
            </a:r>
            <a:r>
              <a:rPr lang="tr-TR" altLang="tr-TR" sz="1000" dirty="0">
                <a:latin typeface="Unbounded" pitchFamily="2" charset="-94"/>
              </a:rPr>
              <a:t> sınıfı, bilet ekleme için gerekli alanları içerir:</a:t>
            </a:r>
          </a:p>
          <a:p>
            <a:pPr marL="110491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b="1" dirty="0">
                <a:latin typeface="Unbounded" pitchFamily="2" charset="-94"/>
              </a:rPr>
              <a:t>Name</a:t>
            </a:r>
            <a:r>
              <a:rPr lang="tr-TR" altLang="tr-TR" sz="1000" dirty="0">
                <a:latin typeface="Unbounded" pitchFamily="2" charset="-94"/>
              </a:rPr>
              <a:t>: Bilet adı</a:t>
            </a:r>
          </a:p>
          <a:p>
            <a:pPr marL="110491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b="1" dirty="0" err="1">
                <a:latin typeface="Unbounded" pitchFamily="2" charset="-94"/>
              </a:rPr>
              <a:t>Description</a:t>
            </a:r>
            <a:r>
              <a:rPr lang="tr-TR" altLang="tr-TR" sz="1000" dirty="0">
                <a:latin typeface="Unbounded" pitchFamily="2" charset="-94"/>
              </a:rPr>
              <a:t>: Bilet açıklaması</a:t>
            </a:r>
          </a:p>
          <a:p>
            <a:pPr marL="110491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b="1" dirty="0" err="1">
                <a:latin typeface="Unbounded" pitchFamily="2" charset="-94"/>
              </a:rPr>
              <a:t>ProjectId</a:t>
            </a:r>
            <a:r>
              <a:rPr lang="tr-TR" altLang="tr-TR" sz="1000" dirty="0">
                <a:latin typeface="Unbounded" pitchFamily="2" charset="-94"/>
              </a:rPr>
              <a:t> ve </a:t>
            </a:r>
            <a:r>
              <a:rPr lang="tr-TR" altLang="tr-TR" sz="1000" b="1" dirty="0" err="1">
                <a:latin typeface="Unbounded" pitchFamily="2" charset="-94"/>
              </a:rPr>
              <a:t>CustomerId</a:t>
            </a:r>
            <a:r>
              <a:rPr lang="tr-TR" altLang="tr-TR" sz="1000" dirty="0">
                <a:latin typeface="Unbounded" pitchFamily="2" charset="-94"/>
              </a:rPr>
              <a:t>: Proje ve müşteri kimlikleri</a:t>
            </a:r>
          </a:p>
          <a:p>
            <a:pPr marL="110491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b="1" dirty="0" err="1">
                <a:latin typeface="Unbounded" pitchFamily="2" charset="-94"/>
              </a:rPr>
              <a:t>CreatorUserId</a:t>
            </a:r>
            <a:r>
              <a:rPr lang="tr-TR" altLang="tr-TR" sz="1000" dirty="0">
                <a:latin typeface="Unbounded" pitchFamily="2" charset="-94"/>
              </a:rPr>
              <a:t>: Bileti oluşturan kullanıcı</a:t>
            </a: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Geliştirme sırasında isteğe bağlı olarak dosya ekleme özelliği eklenebilir.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1000" b="1" dirty="0">
                <a:latin typeface="Unbounded" pitchFamily="2" charset="-94"/>
              </a:rPr>
              <a:t>Adım 2: Business Katmanında </a:t>
            </a:r>
            <a:r>
              <a:rPr lang="tr-TR" altLang="tr-TR" sz="1000" b="1" dirty="0" err="1">
                <a:latin typeface="Unbounded" pitchFamily="2" charset="-94"/>
              </a:rPr>
              <a:t>Add</a:t>
            </a:r>
            <a:r>
              <a:rPr lang="tr-TR" altLang="tr-TR" sz="1000" b="1" dirty="0">
                <a:latin typeface="Unbounded" pitchFamily="2" charset="-94"/>
              </a:rPr>
              <a:t>() Fonksiyonu</a:t>
            </a: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>
                <a:latin typeface="Unbounded" pitchFamily="2" charset="-94"/>
              </a:rPr>
              <a:t>Görev</a:t>
            </a:r>
            <a:r>
              <a:rPr lang="tr-TR" altLang="tr-TR" sz="1000" dirty="0">
                <a:latin typeface="Unbounded" pitchFamily="2" charset="-94"/>
              </a:rPr>
              <a:t>: Gelen verilerin doğrulanması ve biletin oluşturulması.</a:t>
            </a: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>
                <a:latin typeface="Unbounded" pitchFamily="2" charset="-94"/>
              </a:rPr>
              <a:t>Kontroller</a:t>
            </a:r>
            <a:r>
              <a:rPr lang="tr-TR" altLang="tr-TR" sz="1000" dirty="0">
                <a:latin typeface="Unbounded" pitchFamily="2" charset="-94"/>
              </a:rPr>
              <a:t>: Proje, müşteri ve kullanıcı kimliklerinin geçerliliği kontrol edilir.</a:t>
            </a: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>
                <a:latin typeface="Unbounded" pitchFamily="2" charset="-94"/>
              </a:rPr>
              <a:t>İşlem</a:t>
            </a:r>
            <a:r>
              <a:rPr lang="tr-TR" altLang="tr-TR" sz="1000" dirty="0">
                <a:latin typeface="Unbounded" pitchFamily="2" charset="-94"/>
              </a:rPr>
              <a:t>:</a:t>
            </a:r>
          </a:p>
          <a:p>
            <a:pPr marL="110491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dirty="0">
                <a:latin typeface="Unbounded" pitchFamily="2" charset="-94"/>
              </a:rPr>
              <a:t>Doğrulama sonrası yeni bilet oluşturulur.</a:t>
            </a:r>
          </a:p>
          <a:p>
            <a:pPr marL="110491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dirty="0">
                <a:latin typeface="Unbounded" pitchFamily="2" charset="-94"/>
              </a:rPr>
              <a:t>Eğer dosya eklendiyse, dosya bilet ile ilişkilendirilir.</a:t>
            </a: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Sonuç, </a:t>
            </a:r>
            <a:r>
              <a:rPr lang="tr-TR" altLang="tr-TR" sz="1000" dirty="0" err="1">
                <a:latin typeface="Unbounded" pitchFamily="2" charset="-94"/>
              </a:rPr>
              <a:t>veritabanına</a:t>
            </a:r>
            <a:r>
              <a:rPr lang="tr-TR" altLang="tr-TR" sz="1000" dirty="0">
                <a:latin typeface="Unbounded" pitchFamily="2" charset="-94"/>
              </a:rPr>
              <a:t> kaydedilir ve işlem durumu döndürülür.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1000" b="1" dirty="0">
                <a:latin typeface="Unbounded" pitchFamily="2" charset="-94"/>
              </a:rPr>
              <a:t>Adım 3: </a:t>
            </a:r>
            <a:r>
              <a:rPr lang="tr-TR" altLang="tr-TR" sz="1000" b="1" dirty="0" err="1">
                <a:latin typeface="Unbounded" pitchFamily="2" charset="-94"/>
              </a:rPr>
              <a:t>WebAPI'de</a:t>
            </a:r>
            <a:r>
              <a:rPr lang="tr-TR" altLang="tr-TR" sz="1000" b="1" dirty="0">
                <a:latin typeface="Unbounded" pitchFamily="2" charset="-94"/>
              </a:rPr>
              <a:t> </a:t>
            </a:r>
            <a:r>
              <a:rPr lang="tr-TR" altLang="tr-TR" sz="1000" b="1" dirty="0" err="1">
                <a:latin typeface="Unbounded" pitchFamily="2" charset="-94"/>
              </a:rPr>
              <a:t>TicketController</a:t>
            </a:r>
            <a:endParaRPr lang="tr-TR" altLang="tr-TR" sz="1000" dirty="0">
              <a:latin typeface="Unbounded" pitchFamily="2" charset="-94"/>
            </a:endParaRP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/</a:t>
            </a:r>
            <a:r>
              <a:rPr lang="tr-TR" altLang="tr-TR" sz="1000" dirty="0" err="1">
                <a:latin typeface="Unbounded" pitchFamily="2" charset="-94"/>
              </a:rPr>
              <a:t>api</a:t>
            </a:r>
            <a:r>
              <a:rPr lang="tr-TR" altLang="tr-TR" sz="1000" dirty="0">
                <a:latin typeface="Unbounded" pitchFamily="2" charset="-94"/>
              </a:rPr>
              <a:t>/</a:t>
            </a:r>
            <a:r>
              <a:rPr lang="tr-TR" altLang="tr-TR" sz="1000" dirty="0" err="1">
                <a:latin typeface="Unbounded" pitchFamily="2" charset="-94"/>
              </a:rPr>
              <a:t>Ticket</a:t>
            </a:r>
            <a:r>
              <a:rPr lang="tr-TR" altLang="tr-TR" sz="1000" dirty="0">
                <a:latin typeface="Unbounded" pitchFamily="2" charset="-94"/>
              </a:rPr>
              <a:t>/</a:t>
            </a:r>
            <a:r>
              <a:rPr lang="tr-TR" altLang="tr-TR" sz="1000" dirty="0" err="1">
                <a:latin typeface="Unbounded" pitchFamily="2" charset="-94"/>
              </a:rPr>
              <a:t>add</a:t>
            </a:r>
            <a:r>
              <a:rPr lang="tr-TR" altLang="tr-TR" sz="1000" dirty="0">
                <a:latin typeface="Unbounded" pitchFamily="2" charset="-94"/>
              </a:rPr>
              <a:t> </a:t>
            </a:r>
            <a:r>
              <a:rPr lang="tr-TR" altLang="tr-TR" sz="1000" dirty="0" err="1">
                <a:latin typeface="Unbounded" pitchFamily="2" charset="-94"/>
              </a:rPr>
              <a:t>endpoint’i</a:t>
            </a:r>
            <a:r>
              <a:rPr lang="tr-TR" altLang="tr-TR" sz="1000" dirty="0">
                <a:latin typeface="Unbounded" pitchFamily="2" charset="-94"/>
              </a:rPr>
              <a:t> POST isteği ile bilet ekleme işlemini gerçekleştirir.</a:t>
            </a: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 err="1">
                <a:latin typeface="Unbounded" pitchFamily="2" charset="-94"/>
              </a:rPr>
              <a:t>Swagger</a:t>
            </a:r>
            <a:r>
              <a:rPr lang="tr-TR" altLang="tr-TR" sz="1000" dirty="0">
                <a:latin typeface="Unbounded" pitchFamily="2" charset="-94"/>
              </a:rPr>
              <a:t> üzerinden test edilerek, </a:t>
            </a:r>
            <a:r>
              <a:rPr lang="tr-TR" altLang="tr-TR" sz="1000" dirty="0" err="1">
                <a:latin typeface="Unbounded" pitchFamily="2" charset="-94"/>
              </a:rPr>
              <a:t>API'nin</a:t>
            </a:r>
            <a:r>
              <a:rPr lang="tr-TR" altLang="tr-TR" sz="1000" dirty="0">
                <a:latin typeface="Unbounded" pitchFamily="2" charset="-94"/>
              </a:rPr>
              <a:t> doğruluğu kontrol edildi.</a:t>
            </a:r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B3FF2013-4ADD-4A44-BE20-1E4E2966B28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03" y="861858"/>
            <a:ext cx="3924935" cy="3634740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0935F295-853C-A344-8D88-A9B072DEB85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03" y="4464879"/>
            <a:ext cx="4930775" cy="1460500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D7F5CA99-44E3-B34D-858C-7A10D4AEC21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810" y="1951835"/>
            <a:ext cx="2332592" cy="135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54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1935</Words>
  <Application>Microsoft Macintosh PowerPoint</Application>
  <PresentationFormat>Geniş ekran</PresentationFormat>
  <Paragraphs>292</Paragraphs>
  <Slides>19</Slides>
  <Notes>10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Unbounded</vt:lpstr>
      <vt:lpstr>Unbounded Bold</vt:lpstr>
      <vt:lpstr>Unbounded SemiBold</vt:lpstr>
      <vt:lpstr>Wingdings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Microsoft Office User</dc:creator>
  <cp:lastModifiedBy>Microsoft Office User</cp:lastModifiedBy>
  <cp:revision>29</cp:revision>
  <dcterms:created xsi:type="dcterms:W3CDTF">2025-01-13T12:46:44Z</dcterms:created>
  <dcterms:modified xsi:type="dcterms:W3CDTF">2025-01-17T11:06:30Z</dcterms:modified>
</cp:coreProperties>
</file>